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32918400" cy="21945600"/>
  <p:notesSz cx="6858000" cy="9144000"/>
  <p:embeddedFontLst>
    <p:embeddedFont>
      <p:font typeface="Nunito" pitchFamily="2" charset="0"/>
      <p:regular r:id="rId3"/>
      <p:bold r:id="rId4"/>
      <p:italic r:id="rId5"/>
      <p:boldItalic r:id="rId6"/>
    </p:embeddedFont>
    <p:embeddedFont>
      <p:font typeface="Open Sans" panose="020B0606030504020204" pitchFamily="34" charset="0"/>
      <p:regular r:id="rId7"/>
      <p:bold r:id="rId8"/>
      <p:italic r:id="rId9"/>
      <p:boldItalic r:id="rId10"/>
    </p:embeddedFont>
  </p:embeddedFontLst>
  <p:custDataLst>
    <p:tags r:id="rId11"/>
  </p:custDataLst>
  <p:defaultTextStyle>
    <a:defPPr>
      <a:defRPr lang="en-US"/>
    </a:defPPr>
    <a:lvl1pPr algn="l" rtl="0" fontAlgn="base">
      <a:spcBef>
        <a:spcPct val="0"/>
      </a:spcBef>
      <a:spcAft>
        <a:spcPct val="0"/>
      </a:spcAft>
      <a:defRPr sz="2143" kern="1200">
        <a:solidFill>
          <a:schemeClr val="tx1"/>
        </a:solidFill>
        <a:latin typeface="Arial"/>
        <a:ea typeface="+mn-ea"/>
        <a:cs typeface="+mn-cs"/>
      </a:defRPr>
    </a:lvl1pPr>
    <a:lvl2pPr marL="326532" algn="l" rtl="0" fontAlgn="base">
      <a:spcBef>
        <a:spcPct val="0"/>
      </a:spcBef>
      <a:spcAft>
        <a:spcPct val="0"/>
      </a:spcAft>
      <a:defRPr sz="2143" kern="1200">
        <a:solidFill>
          <a:schemeClr val="tx1"/>
        </a:solidFill>
        <a:latin typeface="Arial"/>
        <a:ea typeface="+mn-ea"/>
        <a:cs typeface="+mn-cs"/>
      </a:defRPr>
    </a:lvl2pPr>
    <a:lvl3pPr marL="653064" algn="l" rtl="0" fontAlgn="base">
      <a:spcBef>
        <a:spcPct val="0"/>
      </a:spcBef>
      <a:spcAft>
        <a:spcPct val="0"/>
      </a:spcAft>
      <a:defRPr sz="2143" kern="1200">
        <a:solidFill>
          <a:schemeClr val="tx1"/>
        </a:solidFill>
        <a:latin typeface="Arial"/>
        <a:ea typeface="+mn-ea"/>
        <a:cs typeface="+mn-cs"/>
      </a:defRPr>
    </a:lvl3pPr>
    <a:lvl4pPr marL="979597" algn="l" rtl="0" fontAlgn="base">
      <a:spcBef>
        <a:spcPct val="0"/>
      </a:spcBef>
      <a:spcAft>
        <a:spcPct val="0"/>
      </a:spcAft>
      <a:defRPr sz="2143" kern="1200">
        <a:solidFill>
          <a:schemeClr val="tx1"/>
        </a:solidFill>
        <a:latin typeface="Arial"/>
        <a:ea typeface="+mn-ea"/>
        <a:cs typeface="+mn-cs"/>
      </a:defRPr>
    </a:lvl4pPr>
    <a:lvl5pPr marL="1306129" algn="l" rtl="0" fontAlgn="base">
      <a:spcBef>
        <a:spcPct val="0"/>
      </a:spcBef>
      <a:spcAft>
        <a:spcPct val="0"/>
      </a:spcAft>
      <a:defRPr sz="2143" kern="1200">
        <a:solidFill>
          <a:schemeClr val="tx1"/>
        </a:solidFill>
        <a:latin typeface="Arial"/>
        <a:ea typeface="+mn-ea"/>
        <a:cs typeface="+mn-cs"/>
      </a:defRPr>
    </a:lvl5pPr>
    <a:lvl6pPr marL="1632661" algn="l" defTabSz="653064" rtl="0" eaLnBrk="1" latinLnBrk="0" hangingPunct="1">
      <a:defRPr sz="2143" kern="1200">
        <a:solidFill>
          <a:schemeClr val="tx1"/>
        </a:solidFill>
        <a:latin typeface="Arial"/>
        <a:ea typeface="+mn-ea"/>
        <a:cs typeface="+mn-cs"/>
      </a:defRPr>
    </a:lvl6pPr>
    <a:lvl7pPr marL="1959193" algn="l" defTabSz="653064" rtl="0" eaLnBrk="1" latinLnBrk="0" hangingPunct="1">
      <a:defRPr sz="2143" kern="1200">
        <a:solidFill>
          <a:schemeClr val="tx1"/>
        </a:solidFill>
        <a:latin typeface="Arial"/>
        <a:ea typeface="+mn-ea"/>
        <a:cs typeface="+mn-cs"/>
      </a:defRPr>
    </a:lvl7pPr>
    <a:lvl8pPr marL="2285726" algn="l" defTabSz="653064" rtl="0" eaLnBrk="1" latinLnBrk="0" hangingPunct="1">
      <a:defRPr sz="2143" kern="1200">
        <a:solidFill>
          <a:schemeClr val="tx1"/>
        </a:solidFill>
        <a:latin typeface="Arial"/>
        <a:ea typeface="+mn-ea"/>
        <a:cs typeface="+mn-cs"/>
      </a:defRPr>
    </a:lvl8pPr>
    <a:lvl9pPr marL="2612258" algn="l" defTabSz="653064" rtl="0" eaLnBrk="1" latinLnBrk="0" hangingPunct="1">
      <a:defRPr sz="2143"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8"/>
    <a:srgbClr val="EAEAEA"/>
    <a:srgbClr val="D6F1FA"/>
    <a:srgbClr val="C8EBF8"/>
    <a:srgbClr val="A0BEC8"/>
    <a:srgbClr val="1482A5"/>
    <a:srgbClr val="DCF1F8"/>
    <a:srgbClr val="666666"/>
    <a:srgbClr val="C8E1C8"/>
    <a:srgbClr val="C1E9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50" autoAdjust="0"/>
  </p:normalViewPr>
  <p:slideViewPr>
    <p:cSldViewPr>
      <p:cViewPr>
        <p:scale>
          <a:sx n="40" d="100"/>
          <a:sy n="40" d="100"/>
        </p:scale>
        <p:origin x="704" y="0"/>
      </p:cViewPr>
      <p:guideLst>
        <p:guide orient="horz" pos="6912"/>
        <p:guide pos="10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ags" Target="tags/tag1.xml"/><Relationship Id="rId5" Type="http://schemas.openxmlformats.org/officeDocument/2006/relationships/font" Target="fonts/font3.fntdata"/><Relationship Id="rId15" Type="http://schemas.openxmlformats.org/officeDocument/2006/relationships/tableStyles" Target="tableStyles.xml"/><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6817784"/>
            <a:ext cx="27979688" cy="4703233"/>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4937523" y="12435417"/>
            <a:ext cx="23043356" cy="5609167"/>
          </a:xfrm>
        </p:spPr>
        <p:txBody>
          <a:bodyPr/>
          <a:lstStyle>
            <a:defPPr>
              <a:defRPr kern="1200" smtId="4294967295"/>
            </a:defPPr>
            <a:lvl1pPr marL="0" indent="0" algn="ctr">
              <a:buNone/>
              <a:defRPr/>
            </a:lvl1pPr>
            <a:lvl2pPr marL="304815" indent="0" algn="ctr">
              <a:buNone/>
              <a:defRPr/>
            </a:lvl2pPr>
            <a:lvl3pPr marL="609630" indent="0" algn="ctr">
              <a:buNone/>
              <a:defRPr/>
            </a:lvl3pPr>
            <a:lvl4pPr marL="914446" indent="0" algn="ctr">
              <a:buNone/>
              <a:defRPr/>
            </a:lvl4pPr>
            <a:lvl5pPr marL="1219261" indent="0" algn="ctr">
              <a:buNone/>
              <a:defRPr/>
            </a:lvl5pPr>
            <a:lvl6pPr marL="1524076" indent="0" algn="ctr">
              <a:buNone/>
              <a:defRPr/>
            </a:lvl6pPr>
            <a:lvl7pPr marL="1828891" indent="0" algn="ctr">
              <a:buNone/>
              <a:defRPr/>
            </a:lvl7pPr>
            <a:lvl8pPr marL="2133707" indent="0" algn="ctr">
              <a:buNone/>
              <a:defRPr/>
            </a:lvl8pPr>
            <a:lvl9pPr marL="2438522"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832F7583-1F2E-4A0D-89A2-8757FB6C046D}" type="slidenum">
              <a:rPr lang="en-US"/>
              <a:pPr>
                <a:defRPr/>
              </a:pPr>
              <a:t>‹#›</a:t>
            </a:fld>
            <a:endParaRPr lang="en-US"/>
          </a:p>
        </p:txBody>
      </p:sp>
    </p:spTree>
    <p:extLst>
      <p:ext uri="{BB962C8B-B14F-4D97-AF65-F5344CB8AC3E}">
        <p14:creationId xmlns:p14="http://schemas.microsoft.com/office/powerpoint/2010/main" val="339881079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49CBABAE-C7B7-4F8E-A01D-1845599FDD82}" type="slidenum">
              <a:rPr lang="en-US"/>
              <a:pPr>
                <a:defRPr/>
              </a:pPr>
              <a:t>‹#›</a:t>
            </a:fld>
            <a:endParaRPr lang="en-US"/>
          </a:p>
        </p:txBody>
      </p:sp>
    </p:spTree>
    <p:extLst>
      <p:ext uri="{BB962C8B-B14F-4D97-AF65-F5344CB8AC3E}">
        <p14:creationId xmlns:p14="http://schemas.microsoft.com/office/powerpoint/2010/main" val="22141661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7269" y="879475"/>
            <a:ext cx="7405688" cy="18725093"/>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646635" y="879475"/>
            <a:ext cx="22106334" cy="18725093"/>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F7E91C4-4AF7-40C1-B437-FA58F4C898C6}" type="slidenum">
              <a:rPr lang="en-US"/>
              <a:pPr>
                <a:defRPr/>
              </a:pPr>
              <a:t>‹#›</a:t>
            </a:fld>
            <a:endParaRPr lang="en-US"/>
          </a:p>
        </p:txBody>
      </p:sp>
    </p:spTree>
    <p:extLst>
      <p:ext uri="{BB962C8B-B14F-4D97-AF65-F5344CB8AC3E}">
        <p14:creationId xmlns:p14="http://schemas.microsoft.com/office/powerpoint/2010/main" val="21524780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7C20414-372A-41A8-9C7E-815AA41B1C22}" type="slidenum">
              <a:rPr lang="en-US"/>
              <a:pPr>
                <a:defRPr/>
              </a:pPr>
              <a:t>‹#›</a:t>
            </a:fld>
            <a:endParaRPr lang="en-US"/>
          </a:p>
        </p:txBody>
      </p:sp>
    </p:spTree>
    <p:extLst>
      <p:ext uri="{BB962C8B-B14F-4D97-AF65-F5344CB8AC3E}">
        <p14:creationId xmlns:p14="http://schemas.microsoft.com/office/powerpoint/2010/main" val="29855578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14102293"/>
            <a:ext cx="27980878" cy="4358217"/>
          </a:xfrm>
        </p:spPr>
        <p:txBody>
          <a:bodyPr anchor="t"/>
          <a:lstStyle>
            <a:defPPr>
              <a:defRPr kern="1200" smtId="4294967295"/>
            </a:defPPr>
            <a:lvl1pPr algn="l">
              <a:defRPr sz="2667" b="1" cap="all"/>
            </a:lvl1pPr>
          </a:lstStyle>
          <a:p>
            <a:r>
              <a:rPr lang="en-US"/>
              <a:t>Click to edit Master title style</a:t>
            </a:r>
          </a:p>
        </p:txBody>
      </p:sp>
      <p:sp>
        <p:nvSpPr>
          <p:cNvPr id="3" name="Text Placeholder 2"/>
          <p:cNvSpPr>
            <a:spLocks noGrp="1"/>
          </p:cNvSpPr>
          <p:nvPr>
            <p:ph type="body" idx="1"/>
          </p:nvPr>
        </p:nvSpPr>
        <p:spPr>
          <a:xfrm>
            <a:off x="2600325" y="9301692"/>
            <a:ext cx="27980878" cy="4800600"/>
          </a:xfrm>
        </p:spPr>
        <p:txBody>
          <a:bodyPr anchor="b"/>
          <a:lstStyle>
            <a:defPPr>
              <a:defRPr kern="1200" smtId="4294967295"/>
            </a:defPPr>
            <a:lvl1pPr marL="0" indent="0">
              <a:buNone/>
              <a:defRPr sz="1333"/>
            </a:lvl1pPr>
            <a:lvl2pPr marL="304815" indent="0">
              <a:buNone/>
              <a:defRPr sz="1200"/>
            </a:lvl2pPr>
            <a:lvl3pPr marL="609630" indent="0">
              <a:buNone/>
              <a:defRPr sz="1067"/>
            </a:lvl3pPr>
            <a:lvl4pPr marL="914446" indent="0">
              <a:buNone/>
              <a:defRPr sz="933"/>
            </a:lvl4pPr>
            <a:lvl5pPr marL="1219261" indent="0">
              <a:buNone/>
              <a:defRPr sz="933"/>
            </a:lvl5pPr>
            <a:lvl6pPr marL="1524076" indent="0">
              <a:buNone/>
              <a:defRPr sz="933"/>
            </a:lvl6pPr>
            <a:lvl7pPr marL="1828891" indent="0">
              <a:buNone/>
              <a:defRPr sz="933"/>
            </a:lvl7pPr>
            <a:lvl8pPr marL="2133707" indent="0">
              <a:buNone/>
              <a:defRPr sz="933"/>
            </a:lvl8pPr>
            <a:lvl9pPr marL="2438522" indent="0">
              <a:buNone/>
              <a:defRPr sz="933"/>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F90D1AA-2AB5-4265-A84E-A08A77402E80}" type="slidenum">
              <a:rPr lang="en-US"/>
              <a:pPr>
                <a:defRPr/>
              </a:pPr>
              <a:t>‹#›</a:t>
            </a:fld>
            <a:endParaRPr lang="en-US"/>
          </a:p>
        </p:txBody>
      </p:sp>
    </p:spTree>
    <p:extLst>
      <p:ext uri="{BB962C8B-B14F-4D97-AF65-F5344CB8AC3E}">
        <p14:creationId xmlns:p14="http://schemas.microsoft.com/office/powerpoint/2010/main" val="2254778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646635" y="5121275"/>
            <a:ext cx="14755416" cy="14483293"/>
          </a:xfrm>
        </p:spPr>
        <p:txBody>
          <a:bodyPr/>
          <a:lstStyle>
            <a:defPPr>
              <a:defRPr kern="1200" smtId="4294967295"/>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5121275"/>
            <a:ext cx="14756606" cy="14483293"/>
          </a:xfrm>
        </p:spPr>
        <p:txBody>
          <a:bodyPr/>
          <a:lstStyle>
            <a:defPPr>
              <a:defRPr kern="1200" smtId="4294967295"/>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2107C36F-0099-4FE0-ACAF-B1039AAFBCD5}" type="slidenum">
              <a:rPr lang="en-US"/>
              <a:pPr>
                <a:defRPr/>
              </a:pPr>
              <a:t>‹#›</a:t>
            </a:fld>
            <a:endParaRPr lang="en-US"/>
          </a:p>
        </p:txBody>
      </p:sp>
    </p:spTree>
    <p:extLst>
      <p:ext uri="{BB962C8B-B14F-4D97-AF65-F5344CB8AC3E}">
        <p14:creationId xmlns:p14="http://schemas.microsoft.com/office/powerpoint/2010/main" val="34450032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878417"/>
            <a:ext cx="29627512" cy="36576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444" y="4912784"/>
            <a:ext cx="14544675" cy="2046817"/>
          </a:xfrm>
        </p:spPr>
        <p:txBody>
          <a:bodyPr anchor="b"/>
          <a:lstStyle>
            <a:defPPr>
              <a:defRPr kern="1200" smtId="4294967295"/>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1645444" y="6959600"/>
            <a:ext cx="14544675" cy="12643908"/>
          </a:xfrm>
        </p:spPr>
        <p:txBody>
          <a:bodyPr/>
          <a:lstStyle>
            <a:defPPr>
              <a:defRPr kern="1200" smtId="4294967295"/>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4912784"/>
            <a:ext cx="14550630" cy="2046817"/>
          </a:xfrm>
        </p:spPr>
        <p:txBody>
          <a:bodyPr anchor="b"/>
          <a:lstStyle>
            <a:defPPr>
              <a:defRPr kern="1200" smtId="4294967295"/>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16722328" y="6959600"/>
            <a:ext cx="14550630" cy="12643908"/>
          </a:xfrm>
        </p:spPr>
        <p:txBody>
          <a:bodyPr/>
          <a:lstStyle>
            <a:defPPr>
              <a:defRPr kern="1200" smtId="4294967295"/>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0135CE0-8D06-4438-94EA-8ECC994DF412}" type="slidenum">
              <a:rPr lang="en-US"/>
              <a:pPr>
                <a:defRPr/>
              </a:pPr>
              <a:t>‹#›</a:t>
            </a:fld>
            <a:endParaRPr lang="en-US"/>
          </a:p>
        </p:txBody>
      </p:sp>
    </p:spTree>
    <p:extLst>
      <p:ext uri="{BB962C8B-B14F-4D97-AF65-F5344CB8AC3E}">
        <p14:creationId xmlns:p14="http://schemas.microsoft.com/office/powerpoint/2010/main" val="42655058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02464342-44A8-4BF0-82F7-BEF55BE6F5AA}" type="slidenum">
              <a:rPr lang="en-US"/>
              <a:pPr>
                <a:defRPr/>
              </a:pPr>
              <a:t>‹#›</a:t>
            </a:fld>
            <a:endParaRPr lang="en-US"/>
          </a:p>
        </p:txBody>
      </p:sp>
    </p:spTree>
    <p:extLst>
      <p:ext uri="{BB962C8B-B14F-4D97-AF65-F5344CB8AC3E}">
        <p14:creationId xmlns:p14="http://schemas.microsoft.com/office/powerpoint/2010/main" val="16906301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C58F61E3-F1B1-4C93-8E0B-A94AC7364D8E}" type="slidenum">
              <a:rPr lang="en-US"/>
              <a:pPr>
                <a:defRPr/>
              </a:pPr>
              <a:t>‹#›</a:t>
            </a:fld>
            <a:endParaRPr lang="en-US"/>
          </a:p>
        </p:txBody>
      </p:sp>
    </p:spTree>
    <p:extLst>
      <p:ext uri="{BB962C8B-B14F-4D97-AF65-F5344CB8AC3E}">
        <p14:creationId xmlns:p14="http://schemas.microsoft.com/office/powerpoint/2010/main" val="711890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874184"/>
            <a:ext cx="10829925" cy="3717925"/>
          </a:xfrm>
        </p:spPr>
        <p:txBody>
          <a:bodyPr anchor="b"/>
          <a:lstStyle>
            <a:defPPr>
              <a:defRPr kern="1200" smtId="4294967295"/>
            </a:defPPr>
            <a:lvl1pPr algn="l">
              <a:defRPr sz="1333" b="1"/>
            </a:lvl1pPr>
          </a:lstStyle>
          <a:p>
            <a:r>
              <a:rPr lang="en-US"/>
              <a:t>Click to edit Master title style</a:t>
            </a:r>
          </a:p>
        </p:txBody>
      </p:sp>
      <p:sp>
        <p:nvSpPr>
          <p:cNvPr id="3" name="Content Placeholder 2"/>
          <p:cNvSpPr>
            <a:spLocks noGrp="1"/>
          </p:cNvSpPr>
          <p:nvPr>
            <p:ph idx="1"/>
          </p:nvPr>
        </p:nvSpPr>
        <p:spPr>
          <a:xfrm>
            <a:off x="12870656" y="874184"/>
            <a:ext cx="18402300" cy="18729325"/>
          </a:xfrm>
        </p:spPr>
        <p:txBody>
          <a:bodyPr/>
          <a:lstStyle>
            <a:defPPr>
              <a:defRPr kern="1200" smtId="4294967295"/>
            </a:defPPr>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4592109"/>
            <a:ext cx="10829925" cy="15011400"/>
          </a:xfrm>
        </p:spPr>
        <p:txBody>
          <a:bodyPr/>
          <a:lstStyle>
            <a:defPPr>
              <a:defRPr kern="1200" smtId="4294967295"/>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C0F6AF16-7A4E-4CCF-8238-DA2023A0ED33}" type="slidenum">
              <a:rPr lang="en-US"/>
              <a:pPr>
                <a:defRPr/>
              </a:pPr>
              <a:t>‹#›</a:t>
            </a:fld>
            <a:endParaRPr lang="en-US"/>
          </a:p>
        </p:txBody>
      </p:sp>
    </p:spTree>
    <p:extLst>
      <p:ext uri="{BB962C8B-B14F-4D97-AF65-F5344CB8AC3E}">
        <p14:creationId xmlns:p14="http://schemas.microsoft.com/office/powerpoint/2010/main" val="32279274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15361709"/>
            <a:ext cx="19751280" cy="1813983"/>
          </a:xfrm>
        </p:spPr>
        <p:txBody>
          <a:bodyPr anchor="b"/>
          <a:lstStyle>
            <a:defPPr>
              <a:defRPr kern="1200" smtId="4294967295"/>
            </a:defPPr>
            <a:lvl1pPr algn="l">
              <a:defRPr sz="1333" b="1"/>
            </a:lvl1pPr>
          </a:lstStyle>
          <a:p>
            <a:r>
              <a:rPr lang="en-US"/>
              <a:t>Click to edit Master title style</a:t>
            </a:r>
          </a:p>
        </p:txBody>
      </p:sp>
      <p:sp>
        <p:nvSpPr>
          <p:cNvPr id="3" name="Picture Placeholder 2"/>
          <p:cNvSpPr>
            <a:spLocks noGrp="1"/>
          </p:cNvSpPr>
          <p:nvPr>
            <p:ph type="pic" idx="1"/>
          </p:nvPr>
        </p:nvSpPr>
        <p:spPr>
          <a:xfrm>
            <a:off x="6451997" y="1961092"/>
            <a:ext cx="19751280" cy="13166725"/>
          </a:xfrm>
        </p:spPr>
        <p:txBody>
          <a:bodyPr/>
          <a:lstStyle>
            <a:defPPr>
              <a:defRPr kern="1200" smtId="4294967295"/>
            </a:defPPr>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6451997" y="17175693"/>
            <a:ext cx="19751280" cy="2574925"/>
          </a:xfrm>
        </p:spPr>
        <p:txBody>
          <a:bodyPr/>
          <a:lstStyle>
            <a:defPPr>
              <a:defRPr kern="1200" smtId="4294967295"/>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56C9C478-6178-4E05-8724-034EA2774309}" type="slidenum">
              <a:rPr lang="en-US"/>
              <a:pPr>
                <a:defRPr/>
              </a:pPr>
              <a:t>‹#›</a:t>
            </a:fld>
            <a:endParaRPr lang="en-US"/>
          </a:p>
        </p:txBody>
      </p:sp>
    </p:spTree>
    <p:extLst>
      <p:ext uri="{BB962C8B-B14F-4D97-AF65-F5344CB8AC3E}">
        <p14:creationId xmlns:p14="http://schemas.microsoft.com/office/powerpoint/2010/main" val="373320334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635" y="879475"/>
            <a:ext cx="29626322"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1646635" y="5121275"/>
            <a:ext cx="29626322" cy="14483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6635" y="19985568"/>
            <a:ext cx="768072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3135999">
              <a:defRPr sz="48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1247834" y="19985568"/>
            <a:ext cx="1042392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3135999">
              <a:defRPr sz="48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3592234" y="19985568"/>
            <a:ext cx="768072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3135999">
              <a:defRPr sz="4800" smtClean="0">
                <a:latin typeface="Arial" pitchFamily="34" charset="0"/>
              </a:defRPr>
            </a:lvl1pPr>
          </a:lstStyle>
          <a:p>
            <a:pPr>
              <a:defRPr/>
            </a:pPr>
            <a:fld id="{9A1A43B9-AFC3-461A-A4D0-5B0FD2995BC5}" type="slidenum">
              <a:rPr lang="en-US"/>
              <a:pPr>
                <a:defRPr/>
              </a:pPr>
              <a:t>‹#›</a:t>
            </a:fld>
            <a:endParaRPr lang="en-US"/>
          </a:p>
        </p:txBody>
      </p:sp>
      <p:pic>
        <p:nvPicPr>
          <p:cNvPr id="1031" name="New picture"/>
          <p:cNvPicPr/>
          <p:nvPr/>
        </p:nvPicPr>
        <p:blipFill>
          <a:blip r:embed="rId13"/>
          <a:stretch>
            <a:fillRect/>
          </a:stretch>
        </p:blipFill>
        <p:spPr>
          <a:xfrm rot="16200000">
            <a:off x="-11506200" y="10972800"/>
            <a:ext cx="14274800" cy="4368800"/>
          </a:xfrm>
          <a:prstGeom prst="rect">
            <a:avLst/>
          </a:prstGeom>
        </p:spPr>
      </p:pic>
      <p:pic>
        <p:nvPicPr>
          <p:cNvPr id="1032" name="New picture"/>
          <p:cNvPicPr/>
          <p:nvPr/>
        </p:nvPicPr>
        <p:blipFill>
          <a:blip r:embed="rId13"/>
          <a:stretch>
            <a:fillRect/>
          </a:stretch>
        </p:blipFill>
        <p:spPr>
          <a:xfrm rot="5400000">
            <a:off x="30149800" y="10972800"/>
            <a:ext cx="14274800" cy="4368800"/>
          </a:xfrm>
          <a:prstGeom prst="rect">
            <a:avLst/>
          </a:prstGeom>
        </p:spPr>
      </p:pic>
      <p:pic>
        <p:nvPicPr>
          <p:cNvPr id="1033" name="New picture"/>
          <p:cNvPicPr/>
          <p:nvPr/>
        </p:nvPicPr>
        <p:blipFill>
          <a:blip r:embed="rId14"/>
          <a:stretch>
            <a:fillRect/>
          </a:stretch>
        </p:blipFill>
        <p:spPr>
          <a:xfrm>
            <a:off x="1473200" y="22453600"/>
            <a:ext cx="29972000" cy="1549400"/>
          </a:xfrm>
          <a:prstGeom prst="rect">
            <a:avLst/>
          </a:prstGeom>
        </p:spPr>
      </p:pic>
      <p:sp>
        <p:nvSpPr>
          <p:cNvPr id="1034" name="New shape"/>
          <p:cNvSpPr/>
          <p:nvPr/>
        </p:nvSpPr>
        <p:spPr>
          <a:xfrm>
            <a:off x="14732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intuitivecerulean  Size: 36x24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135999" rtl="0" eaLnBrk="0" fontAlgn="base" hangingPunct="0">
        <a:spcBef>
          <a:spcPct val="0"/>
        </a:spcBef>
        <a:spcAft>
          <a:spcPct val="0"/>
        </a:spcAft>
        <a:defRPr sz="15134">
          <a:solidFill>
            <a:schemeClr val="tx2"/>
          </a:solidFill>
          <a:latin typeface="+mj-lt"/>
          <a:ea typeface="+mj-ea"/>
          <a:cs typeface="+mj-cs"/>
        </a:defRPr>
      </a:lvl1pPr>
      <a:lvl2pPr algn="ctr" defTabSz="3135999" rtl="0" eaLnBrk="0" fontAlgn="base" hangingPunct="0">
        <a:spcBef>
          <a:spcPct val="0"/>
        </a:spcBef>
        <a:spcAft>
          <a:spcPct val="0"/>
        </a:spcAft>
        <a:defRPr sz="15134">
          <a:solidFill>
            <a:schemeClr val="tx2"/>
          </a:solidFill>
          <a:latin typeface="Arial" pitchFamily="34" charset="0"/>
        </a:defRPr>
      </a:lvl2pPr>
      <a:lvl3pPr algn="ctr" defTabSz="3135999" rtl="0" eaLnBrk="0" fontAlgn="base" hangingPunct="0">
        <a:spcBef>
          <a:spcPct val="0"/>
        </a:spcBef>
        <a:spcAft>
          <a:spcPct val="0"/>
        </a:spcAft>
        <a:defRPr sz="15134">
          <a:solidFill>
            <a:schemeClr val="tx2"/>
          </a:solidFill>
          <a:latin typeface="Arial" pitchFamily="34" charset="0"/>
        </a:defRPr>
      </a:lvl3pPr>
      <a:lvl4pPr algn="ctr" defTabSz="3135999" rtl="0" eaLnBrk="0" fontAlgn="base" hangingPunct="0">
        <a:spcBef>
          <a:spcPct val="0"/>
        </a:spcBef>
        <a:spcAft>
          <a:spcPct val="0"/>
        </a:spcAft>
        <a:defRPr sz="15134">
          <a:solidFill>
            <a:schemeClr val="tx2"/>
          </a:solidFill>
          <a:latin typeface="Arial" pitchFamily="34" charset="0"/>
        </a:defRPr>
      </a:lvl4pPr>
      <a:lvl5pPr algn="ctr" defTabSz="3135999" rtl="0" eaLnBrk="0" fontAlgn="base" hangingPunct="0">
        <a:spcBef>
          <a:spcPct val="0"/>
        </a:spcBef>
        <a:spcAft>
          <a:spcPct val="0"/>
        </a:spcAft>
        <a:defRPr sz="15134">
          <a:solidFill>
            <a:schemeClr val="tx2"/>
          </a:solidFill>
          <a:latin typeface="Arial" pitchFamily="34" charset="0"/>
        </a:defRPr>
      </a:lvl5pPr>
      <a:lvl6pPr marL="304815" algn="ctr" defTabSz="3135999" rtl="0" fontAlgn="base">
        <a:spcBef>
          <a:spcPct val="0"/>
        </a:spcBef>
        <a:spcAft>
          <a:spcPct val="0"/>
        </a:spcAft>
        <a:defRPr sz="15134">
          <a:solidFill>
            <a:schemeClr val="tx2"/>
          </a:solidFill>
          <a:latin typeface="Arial" pitchFamily="34" charset="0"/>
        </a:defRPr>
      </a:lvl6pPr>
      <a:lvl7pPr marL="609630" algn="ctr" defTabSz="3135999" rtl="0" fontAlgn="base">
        <a:spcBef>
          <a:spcPct val="0"/>
        </a:spcBef>
        <a:spcAft>
          <a:spcPct val="0"/>
        </a:spcAft>
        <a:defRPr sz="15134">
          <a:solidFill>
            <a:schemeClr val="tx2"/>
          </a:solidFill>
          <a:latin typeface="Arial" pitchFamily="34" charset="0"/>
        </a:defRPr>
      </a:lvl7pPr>
      <a:lvl8pPr marL="914446" algn="ctr" defTabSz="3135999" rtl="0" fontAlgn="base">
        <a:spcBef>
          <a:spcPct val="0"/>
        </a:spcBef>
        <a:spcAft>
          <a:spcPct val="0"/>
        </a:spcAft>
        <a:defRPr sz="15134">
          <a:solidFill>
            <a:schemeClr val="tx2"/>
          </a:solidFill>
          <a:latin typeface="Arial" pitchFamily="34" charset="0"/>
        </a:defRPr>
      </a:lvl8pPr>
      <a:lvl9pPr marL="1219261" algn="ctr" defTabSz="3135999" rtl="0" fontAlgn="base">
        <a:spcBef>
          <a:spcPct val="0"/>
        </a:spcBef>
        <a:spcAft>
          <a:spcPct val="0"/>
        </a:spcAft>
        <a:defRPr sz="15134">
          <a:solidFill>
            <a:schemeClr val="tx2"/>
          </a:solidFill>
          <a:latin typeface="Arial" pitchFamily="34" charset="0"/>
        </a:defRPr>
      </a:lvl9pPr>
    </p:titleStyle>
    <p:bodyStyle>
      <a:defPPr>
        <a:defRPr kern="1200" smtId="4294967295"/>
      </a:defPPr>
      <a:lvl1pPr marL="1176926" indent="-1176926" algn="l" defTabSz="3135999" rtl="0" eaLnBrk="0" fontAlgn="base" hangingPunct="0">
        <a:spcBef>
          <a:spcPct val="20000"/>
        </a:spcBef>
        <a:spcAft>
          <a:spcPct val="0"/>
        </a:spcAft>
        <a:buChar char="•"/>
        <a:defRPr sz="11001">
          <a:solidFill>
            <a:schemeClr val="tx1"/>
          </a:solidFill>
          <a:latin typeface="+mn-lt"/>
          <a:ea typeface="+mn-ea"/>
          <a:cs typeface="+mn-cs"/>
        </a:defRPr>
      </a:lvl1pPr>
      <a:lvl2pPr marL="2548594" indent="-981124" algn="l" defTabSz="3135999" rtl="0" eaLnBrk="0" fontAlgn="base" hangingPunct="0">
        <a:spcBef>
          <a:spcPct val="20000"/>
        </a:spcBef>
        <a:spcAft>
          <a:spcPct val="0"/>
        </a:spcAft>
        <a:buChar char="–"/>
        <a:defRPr sz="9600">
          <a:solidFill>
            <a:schemeClr val="tx1"/>
          </a:solidFill>
          <a:latin typeface="+mn-lt"/>
        </a:defRPr>
      </a:lvl2pPr>
      <a:lvl3pPr marL="3920263" indent="-784265" algn="l" defTabSz="3135999" rtl="0" eaLnBrk="0" fontAlgn="base" hangingPunct="0">
        <a:spcBef>
          <a:spcPct val="20000"/>
        </a:spcBef>
        <a:spcAft>
          <a:spcPct val="0"/>
        </a:spcAft>
        <a:buChar char="•"/>
        <a:defRPr sz="8200">
          <a:solidFill>
            <a:schemeClr val="tx1"/>
          </a:solidFill>
          <a:latin typeface="+mn-lt"/>
        </a:defRPr>
      </a:lvl3pPr>
      <a:lvl4pPr marL="5486674" indent="-784265" algn="l" defTabSz="3135999" rtl="0" eaLnBrk="0" fontAlgn="base" hangingPunct="0">
        <a:spcBef>
          <a:spcPct val="20000"/>
        </a:spcBef>
        <a:spcAft>
          <a:spcPct val="0"/>
        </a:spcAft>
        <a:buChar char="–"/>
        <a:defRPr sz="6934">
          <a:solidFill>
            <a:schemeClr val="tx1"/>
          </a:solidFill>
          <a:latin typeface="+mn-lt"/>
        </a:defRPr>
      </a:lvl4pPr>
      <a:lvl5pPr marL="7054145" indent="-783206" algn="l" defTabSz="3135999" rtl="0" eaLnBrk="0" fontAlgn="base" hangingPunct="0">
        <a:spcBef>
          <a:spcPct val="20000"/>
        </a:spcBef>
        <a:spcAft>
          <a:spcPct val="0"/>
        </a:spcAft>
        <a:buChar char="»"/>
        <a:defRPr sz="6934">
          <a:solidFill>
            <a:schemeClr val="tx1"/>
          </a:solidFill>
          <a:latin typeface="+mn-lt"/>
        </a:defRPr>
      </a:lvl5pPr>
      <a:lvl6pPr marL="7358960" indent="-783206" algn="l" defTabSz="3135999" rtl="0" fontAlgn="base">
        <a:spcBef>
          <a:spcPct val="20000"/>
        </a:spcBef>
        <a:spcAft>
          <a:spcPct val="0"/>
        </a:spcAft>
        <a:buChar char="»"/>
        <a:defRPr sz="6934">
          <a:solidFill>
            <a:schemeClr val="tx1"/>
          </a:solidFill>
          <a:latin typeface="+mn-lt"/>
        </a:defRPr>
      </a:lvl6pPr>
      <a:lvl7pPr marL="7663775" indent="-783206" algn="l" defTabSz="3135999" rtl="0" fontAlgn="base">
        <a:spcBef>
          <a:spcPct val="20000"/>
        </a:spcBef>
        <a:spcAft>
          <a:spcPct val="0"/>
        </a:spcAft>
        <a:buChar char="»"/>
        <a:defRPr sz="6934">
          <a:solidFill>
            <a:schemeClr val="tx1"/>
          </a:solidFill>
          <a:latin typeface="+mn-lt"/>
        </a:defRPr>
      </a:lvl7pPr>
      <a:lvl8pPr marL="7968590" indent="-783206" algn="l" defTabSz="3135999" rtl="0" fontAlgn="base">
        <a:spcBef>
          <a:spcPct val="20000"/>
        </a:spcBef>
        <a:spcAft>
          <a:spcPct val="0"/>
        </a:spcAft>
        <a:buChar char="»"/>
        <a:defRPr sz="6934">
          <a:solidFill>
            <a:schemeClr val="tx1"/>
          </a:solidFill>
          <a:latin typeface="+mn-lt"/>
        </a:defRPr>
      </a:lvl8pPr>
      <a:lvl9pPr marL="8273406" indent="-783206" algn="l" defTabSz="3135999" rtl="0" fontAlgn="base">
        <a:spcBef>
          <a:spcPct val="20000"/>
        </a:spcBef>
        <a:spcAft>
          <a:spcPct val="0"/>
        </a:spcAft>
        <a:buChar char="»"/>
        <a:defRPr sz="6934">
          <a:solidFill>
            <a:schemeClr val="tx1"/>
          </a:solidFill>
          <a:latin typeface="+mn-lt"/>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tiff"/><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100000">
              <a:schemeClr val="tx2">
                <a:lumMod val="20000"/>
                <a:lumOff val="80000"/>
              </a:schemeClr>
            </a:gs>
            <a:gs pos="0">
              <a:srgbClr val="FFFFFF"/>
            </a:gs>
          </a:gsLst>
          <a:lin ang="16200000" scaled="0"/>
        </a:gradFill>
        <a:effectLst/>
      </p:bgPr>
    </p:bg>
    <p:spTree>
      <p:nvGrpSpPr>
        <p:cNvPr id="1" name=""/>
        <p:cNvGrpSpPr/>
        <p:nvPr/>
      </p:nvGrpSpPr>
      <p:grpSpPr>
        <a:xfrm>
          <a:off x="0" y="0"/>
          <a:ext cx="0" cy="0"/>
          <a:chOff x="0" y="0"/>
          <a:chExt cx="0" cy="0"/>
        </a:xfrm>
      </p:grpSpPr>
      <p:sp>
        <p:nvSpPr>
          <p:cNvPr id="2050" name="Rectangle 6"/>
          <p:cNvSpPr>
            <a:spLocks noChangeArrowheads="1"/>
          </p:cNvSpPr>
          <p:nvPr/>
        </p:nvSpPr>
        <p:spPr bwMode="auto">
          <a:xfrm>
            <a:off x="28074" y="-1066800"/>
            <a:ext cx="32918400" cy="4542330"/>
          </a:xfrm>
          <a:prstGeom prst="rect">
            <a:avLst/>
          </a:prstGeom>
          <a:solidFill>
            <a:schemeClr val="tx2"/>
          </a:solidFill>
          <a:ln w="9525">
            <a:solidFill>
              <a:schemeClr val="tx2"/>
            </a:solidFill>
            <a:miter lim="800000"/>
          </a:ln>
          <a:effectLst/>
        </p:spPr>
        <p:txBody>
          <a:bodyPr lIns="91440" tIns="45720" rIns="91440" bIns="45720" anchor="ctr"/>
          <a:lstStyle>
            <a:defPPr>
              <a:defRPr kern="1200" smtId="4294967295"/>
            </a:defPPr>
          </a:lstStyle>
          <a:p>
            <a:pPr algn="ctr" defTabSz="3135999"/>
            <a:endParaRPr lang="en-US" sz="3200">
              <a:solidFill>
                <a:schemeClr val="bg1"/>
              </a:solidFill>
            </a:endParaRPr>
          </a:p>
        </p:txBody>
      </p:sp>
      <p:sp>
        <p:nvSpPr>
          <p:cNvPr id="16" name="Text Placeholder 5">
            <a:extLst>
              <a:ext uri="{FF2B5EF4-FFF2-40B4-BE49-F238E27FC236}">
                <a16:creationId xmlns:a16="http://schemas.microsoft.com/office/drawing/2014/main" id="{D3B51F6E-41A5-4D7C-9B15-CDBAC096BAD1}"/>
              </a:ext>
            </a:extLst>
          </p:cNvPr>
          <p:cNvSpPr txBox="1"/>
          <p:nvPr/>
        </p:nvSpPr>
        <p:spPr>
          <a:xfrm>
            <a:off x="4295274" y="195148"/>
            <a:ext cx="24384000" cy="1252652"/>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507516">
              <a:spcBef>
                <a:spcPct val="20000"/>
              </a:spcBef>
              <a:defRPr/>
            </a:pPr>
            <a:r>
              <a:rPr lang="en-US" sz="5700" b="1" dirty="0">
                <a:solidFill>
                  <a:schemeClr val="bg1"/>
                </a:solidFill>
                <a:latin typeface="+mj-lt"/>
              </a:rPr>
              <a:t>Animal Classification with ANN, CNN and VGG16</a:t>
            </a:r>
          </a:p>
        </p:txBody>
      </p:sp>
      <p:sp>
        <p:nvSpPr>
          <p:cNvPr id="17" name="Text Placeholder 5">
            <a:extLst>
              <a:ext uri="{FF2B5EF4-FFF2-40B4-BE49-F238E27FC236}">
                <a16:creationId xmlns:a16="http://schemas.microsoft.com/office/drawing/2014/main" id="{0A363635-BCEE-4B55-ADB3-58433C0697E0}"/>
              </a:ext>
            </a:extLst>
          </p:cNvPr>
          <p:cNvSpPr txBox="1"/>
          <p:nvPr/>
        </p:nvSpPr>
        <p:spPr>
          <a:xfrm>
            <a:off x="4267200" y="1566749"/>
            <a:ext cx="24384000" cy="1252651"/>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3700" dirty="0" err="1">
                <a:solidFill>
                  <a:schemeClr val="bg1"/>
                </a:solidFill>
                <a:latin typeface="+mn-lt"/>
                <a:ea typeface="Open Sans" panose="020B0606030504020204" pitchFamily="34" charset="0"/>
                <a:cs typeface="Open Sans" panose="020B0606030504020204" pitchFamily="34" charset="0"/>
              </a:rPr>
              <a:t>Hongyang</a:t>
            </a:r>
            <a:r>
              <a:rPr lang="en-US" sz="3700" dirty="0">
                <a:solidFill>
                  <a:schemeClr val="bg1"/>
                </a:solidFill>
                <a:latin typeface="+mn-lt"/>
                <a:ea typeface="Open Sans" panose="020B0606030504020204" pitchFamily="34" charset="0"/>
                <a:cs typeface="Open Sans" panose="020B0606030504020204" pitchFamily="34" charset="0"/>
              </a:rPr>
              <a:t> Zheng, Heng Zhou, </a:t>
            </a:r>
            <a:r>
              <a:rPr lang="en-US" sz="3700" dirty="0" err="1">
                <a:solidFill>
                  <a:schemeClr val="bg1"/>
                </a:solidFill>
                <a:latin typeface="+mn-lt"/>
                <a:ea typeface="Open Sans" panose="020B0606030504020204" pitchFamily="34" charset="0"/>
                <a:cs typeface="Open Sans" panose="020B0606030504020204" pitchFamily="34" charset="0"/>
              </a:rPr>
              <a:t>Zhengqian</a:t>
            </a:r>
            <a:r>
              <a:rPr lang="en-US" sz="3700" dirty="0">
                <a:solidFill>
                  <a:schemeClr val="bg1"/>
                </a:solidFill>
                <a:latin typeface="+mn-lt"/>
                <a:ea typeface="Open Sans" panose="020B0606030504020204" pitchFamily="34" charset="0"/>
                <a:cs typeface="Open Sans" panose="020B0606030504020204" pitchFamily="34" charset="0"/>
              </a:rPr>
              <a:t> Xu, </a:t>
            </a:r>
            <a:r>
              <a:rPr lang="en-US" sz="3700" dirty="0" err="1">
                <a:solidFill>
                  <a:schemeClr val="bg1"/>
                </a:solidFill>
                <a:latin typeface="+mn-lt"/>
                <a:ea typeface="Open Sans" panose="020B0606030504020204" pitchFamily="34" charset="0"/>
                <a:cs typeface="Open Sans" panose="020B0606030504020204" pitchFamily="34" charset="0"/>
              </a:rPr>
              <a:t>Youyou</a:t>
            </a:r>
            <a:r>
              <a:rPr lang="en-US" sz="3700" dirty="0">
                <a:solidFill>
                  <a:schemeClr val="bg1"/>
                </a:solidFill>
                <a:latin typeface="+mn-lt"/>
                <a:ea typeface="Open Sans" panose="020B0606030504020204" pitchFamily="34" charset="0"/>
                <a:cs typeface="Open Sans" panose="020B0606030504020204" pitchFamily="34" charset="0"/>
              </a:rPr>
              <a:t> </a:t>
            </a:r>
            <a:r>
              <a:rPr lang="en-US" sz="3700" dirty="0" err="1">
                <a:solidFill>
                  <a:schemeClr val="bg1"/>
                </a:solidFill>
                <a:latin typeface="+mn-lt"/>
                <a:ea typeface="Open Sans" panose="020B0606030504020204" pitchFamily="34" charset="0"/>
                <a:cs typeface="Open Sans" panose="020B0606030504020204" pitchFamily="34" charset="0"/>
              </a:rPr>
              <a:t>Xie</a:t>
            </a:r>
            <a:endParaRPr lang="en-US" sz="3700" dirty="0">
              <a:solidFill>
                <a:schemeClr val="bg1"/>
              </a:solidFill>
              <a:latin typeface="+mn-lt"/>
              <a:ea typeface="Open Sans" panose="020B0606030504020204" pitchFamily="34" charset="0"/>
              <a:cs typeface="Open Sans" panose="020B0606030504020204" pitchFamily="34" charset="0"/>
            </a:endParaRPr>
          </a:p>
          <a:p>
            <a:pPr algn="ctr">
              <a:defRPr/>
            </a:pPr>
            <a:r>
              <a:rPr lang="en-US" sz="3700" dirty="0">
                <a:solidFill>
                  <a:schemeClr val="bg1"/>
                </a:solidFill>
                <a:latin typeface="+mn-lt"/>
                <a:ea typeface="Open Sans" panose="020B0606030504020204" pitchFamily="34" charset="0"/>
                <a:cs typeface="Open Sans" panose="020B0606030504020204" pitchFamily="34" charset="0"/>
              </a:rPr>
              <a:t>Georgetown University</a:t>
            </a:r>
          </a:p>
        </p:txBody>
      </p:sp>
      <p:sp>
        <p:nvSpPr>
          <p:cNvPr id="20" name="TextBox 19">
            <a:extLst>
              <a:ext uri="{FF2B5EF4-FFF2-40B4-BE49-F238E27FC236}">
                <a16:creationId xmlns:a16="http://schemas.microsoft.com/office/drawing/2014/main" id="{9BF71E88-A0A1-440B-ABF9-DBF8076C9D49}"/>
              </a:ext>
            </a:extLst>
          </p:cNvPr>
          <p:cNvSpPr txBox="1">
            <a:spLocks noChangeArrowheads="1"/>
          </p:cNvSpPr>
          <p:nvPr/>
        </p:nvSpPr>
        <p:spPr bwMode="auto">
          <a:xfrm>
            <a:off x="8817589" y="12573000"/>
            <a:ext cx="7268693" cy="302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200" b="1" dirty="0">
                <a:latin typeface="Open Sans" panose="020B0606030504020204" pitchFamily="34" charset="0"/>
                <a:ea typeface="Open Sans" panose="020B0606030504020204" pitchFamily="34" charset="0"/>
                <a:cs typeface="Open Sans" panose="020B0606030504020204" pitchFamily="34" charset="0"/>
              </a:rPr>
              <a:t>Animal-10 Dataset from Kaggle:</a:t>
            </a:r>
          </a:p>
          <a:p>
            <a:pPr algn="just">
              <a:lnSpc>
                <a:spcPct val="110000"/>
              </a:lnSpc>
            </a:pPr>
            <a:endParaRPr lang="en-US" sz="2200" b="1" dirty="0">
              <a:latin typeface="Open Sans" panose="020B0606030504020204" pitchFamily="34" charset="0"/>
              <a:ea typeface="Open Sans" panose="020B0606030504020204" pitchFamily="34" charset="0"/>
              <a:cs typeface="Open Sans" panose="020B0606030504020204" pitchFamily="34" charset="0"/>
            </a:endParaRPr>
          </a:p>
          <a:p>
            <a:pPr marL="342900" indent="-342900" algn="just">
              <a:lnSpc>
                <a:spcPct val="110000"/>
              </a:lnSpc>
              <a:buFont typeface="Arial" panose="020B0604020202020204" pitchFamily="34" charset="0"/>
              <a:buChar char="•"/>
            </a:pPr>
            <a:r>
              <a:rPr lang="en-US" sz="2200" i="1" dirty="0">
                <a:latin typeface="Open Sans" panose="020B0606030504020204" pitchFamily="34" charset="0"/>
                <a:ea typeface="Open Sans" panose="020B0606030504020204" pitchFamily="34" charset="0"/>
                <a:cs typeface="Open Sans" panose="020B0606030504020204" pitchFamily="34" charset="0"/>
              </a:rPr>
              <a:t>3 classes: Horse, Cow, Sheep</a:t>
            </a:r>
          </a:p>
          <a:p>
            <a:pPr marL="342900" indent="-342900" algn="just">
              <a:lnSpc>
                <a:spcPct val="110000"/>
              </a:lnSpc>
              <a:buFont typeface="Arial" panose="020B0604020202020204" pitchFamily="34" charset="0"/>
              <a:buChar char="•"/>
            </a:pPr>
            <a:r>
              <a:rPr lang="en-US" sz="2200" i="1" dirty="0">
                <a:latin typeface="Open Sans" panose="020B0606030504020204" pitchFamily="34" charset="0"/>
                <a:ea typeface="Open Sans" panose="020B0606030504020204" pitchFamily="34" charset="0"/>
                <a:cs typeface="Open Sans" panose="020B0606030504020204" pitchFamily="34" charset="0"/>
              </a:rPr>
              <a:t>100 * 100 RGB median quality images</a:t>
            </a:r>
          </a:p>
          <a:p>
            <a:pPr marL="669432" lvl="1" indent="-342900" algn="just">
              <a:lnSpc>
                <a:spcPct val="110000"/>
              </a:lnSpc>
              <a:buFont typeface="Arial" panose="020B0604020202020204" pitchFamily="34" charset="0"/>
              <a:buChar char="•"/>
            </a:pPr>
            <a:r>
              <a:rPr lang="en-US" sz="2200" i="1" dirty="0">
                <a:latin typeface="Open Sans" panose="020B0606030504020204" pitchFamily="34" charset="0"/>
                <a:ea typeface="Open Sans" panose="020B0606030504020204" pitchFamily="34" charset="0"/>
                <a:cs typeface="Open Sans" panose="020B0606030504020204" pitchFamily="34" charset="0"/>
              </a:rPr>
              <a:t>4000 train images</a:t>
            </a:r>
          </a:p>
          <a:p>
            <a:pPr marL="669432" lvl="1" indent="-342900" algn="just">
              <a:lnSpc>
                <a:spcPct val="110000"/>
              </a:lnSpc>
              <a:buFont typeface="Arial" panose="020B0604020202020204" pitchFamily="34" charset="0"/>
              <a:buChar char="•"/>
            </a:pPr>
            <a:r>
              <a:rPr lang="en-US" sz="2200" i="1" dirty="0">
                <a:latin typeface="Open Sans" panose="020B0606030504020204" pitchFamily="34" charset="0"/>
                <a:ea typeface="Open Sans" panose="020B0606030504020204" pitchFamily="34" charset="0"/>
                <a:cs typeface="Open Sans" panose="020B0606030504020204" pitchFamily="34" charset="0"/>
              </a:rPr>
              <a:t>1016 validation images</a:t>
            </a:r>
          </a:p>
          <a:p>
            <a:pPr marL="669432" lvl="1" indent="-342900" algn="just">
              <a:lnSpc>
                <a:spcPct val="110000"/>
              </a:lnSpc>
              <a:buFont typeface="Arial" panose="020B0604020202020204" pitchFamily="34" charset="0"/>
              <a:buChar char="•"/>
            </a:pPr>
            <a:r>
              <a:rPr lang="en-US" sz="2200" i="1" dirty="0">
                <a:latin typeface="Open Sans" panose="020B0606030504020204" pitchFamily="34" charset="0"/>
                <a:ea typeface="Open Sans" panose="020B0606030504020204" pitchFamily="34" charset="0"/>
                <a:cs typeface="Open Sans" panose="020B0606030504020204" pitchFamily="34" charset="0"/>
              </a:rPr>
              <a:t>1254 test images</a:t>
            </a:r>
          </a:p>
          <a:p>
            <a:pPr marL="669432" lvl="1" indent="-342900" algn="just">
              <a:lnSpc>
                <a:spcPct val="110000"/>
              </a:lnSpc>
              <a:buFont typeface="Arial" panose="020B0604020202020204" pitchFamily="34" charset="0"/>
              <a:buChar char="•"/>
            </a:pPr>
            <a:endParaRPr lang="en-US" sz="2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9">
            <a:extLst>
              <a:ext uri="{FF2B5EF4-FFF2-40B4-BE49-F238E27FC236}">
                <a16:creationId xmlns:a16="http://schemas.microsoft.com/office/drawing/2014/main" id="{660D2150-C4B6-4E14-B13B-A9330CA0275C}"/>
              </a:ext>
            </a:extLst>
          </p:cNvPr>
          <p:cNvSpPr txBox="1">
            <a:spLocks noChangeArrowheads="1"/>
          </p:cNvSpPr>
          <p:nvPr/>
        </p:nvSpPr>
        <p:spPr bwMode="auto">
          <a:xfrm>
            <a:off x="768353" y="5158615"/>
            <a:ext cx="7268693" cy="413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200" dirty="0">
                <a:latin typeface="Open Sans" panose="020B0606030504020204" pitchFamily="34" charset="0"/>
                <a:ea typeface="Open Sans" panose="020B0606030504020204" pitchFamily="34" charset="0"/>
                <a:cs typeface="Open Sans" panose="020B0606030504020204" pitchFamily="34" charset="0"/>
              </a:rPr>
              <a:t>With the rapid development in deep learning and neural networks, more</a:t>
            </a:r>
            <a:r>
              <a:rPr lang="zh-CN" alt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dirty="0">
                <a:latin typeface="Open Sans" panose="020B0606030504020204" pitchFamily="34" charset="0"/>
                <a:ea typeface="Open Sans" panose="020B0606030504020204" pitchFamily="34" charset="0"/>
                <a:cs typeface="Open Sans" panose="020B0606030504020204" pitchFamily="34" charset="0"/>
              </a:rPr>
              <a:t>powerful tools are introduced to deal with image problem. During this project, we use several methods to do animal classification. Our work begins with a brief introduction of object classification and related work. Then we introduce our dataset and how we preprocess and transform it. Next, we use three different methods to train our data and build model. Finally, performance of each model is provided and compared, which we can use for further analysis and conclusion.</a:t>
            </a:r>
          </a:p>
        </p:txBody>
      </p:sp>
      <p:sp>
        <p:nvSpPr>
          <p:cNvPr id="19" name="Rectangle 10">
            <a:extLst>
              <a:ext uri="{FF2B5EF4-FFF2-40B4-BE49-F238E27FC236}">
                <a16:creationId xmlns:a16="http://schemas.microsoft.com/office/drawing/2014/main" id="{56B51769-050A-4089-A605-7F5F55540FEF}"/>
              </a:ext>
            </a:extLst>
          </p:cNvPr>
          <p:cNvSpPr>
            <a:spLocks noChangeArrowheads="1"/>
          </p:cNvSpPr>
          <p:nvPr/>
        </p:nvSpPr>
        <p:spPr bwMode="auto">
          <a:xfrm>
            <a:off x="768353" y="3962400"/>
            <a:ext cx="7268693" cy="899903"/>
          </a:xfrm>
          <a:prstGeom prst="rect">
            <a:avLst/>
          </a:prstGeom>
          <a:solidFill>
            <a:schemeClr val="accent1">
              <a:lumMod val="60000"/>
              <a:lumOff val="40000"/>
            </a:schemeClr>
          </a:solidFill>
          <a:ln w="12700">
            <a:noFill/>
            <a:miter lim="800000"/>
          </a:ln>
        </p:spPr>
        <p:txBody>
          <a:bodyPr wrap="none" lIns="182880" tIns="48768" rIns="182880" bIns="45709" anchor="ctr" anchorCtr="0"/>
          <a:lstStyle>
            <a:defPPr>
              <a:defRPr kern="1200" smtId="4294967295"/>
            </a:defPPr>
          </a:lstStyle>
          <a:p>
            <a:pPr algn="ctr" defTabSz="3135215">
              <a:defRPr/>
            </a:pPr>
            <a:r>
              <a:rPr lang="en-US" sz="3000" b="1" dirty="0">
                <a:solidFill>
                  <a:schemeClr val="bg1"/>
                </a:solidFill>
                <a:latin typeface="Nunito" panose="00000500000000000000" pitchFamily="2" charset="0"/>
              </a:rPr>
              <a:t>ABSTRACT</a:t>
            </a:r>
          </a:p>
        </p:txBody>
      </p:sp>
      <p:sp>
        <p:nvSpPr>
          <p:cNvPr id="26" name="TextBox 19">
            <a:extLst>
              <a:ext uri="{FF2B5EF4-FFF2-40B4-BE49-F238E27FC236}">
                <a16:creationId xmlns:a16="http://schemas.microsoft.com/office/drawing/2014/main" id="{08B27C09-FD47-44CE-8AD0-B239C49C4F5D}"/>
              </a:ext>
            </a:extLst>
          </p:cNvPr>
          <p:cNvSpPr txBox="1">
            <a:spLocks noChangeArrowheads="1"/>
          </p:cNvSpPr>
          <p:nvPr/>
        </p:nvSpPr>
        <p:spPr bwMode="auto">
          <a:xfrm>
            <a:off x="798833" y="10972800"/>
            <a:ext cx="7268693" cy="637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200" dirty="0">
                <a:latin typeface="Open Sans" panose="020B0606030504020204" pitchFamily="34" charset="0"/>
                <a:ea typeface="Open Sans" panose="020B0606030504020204" pitchFamily="34" charset="0"/>
                <a:cs typeface="Open Sans" panose="020B0606030504020204" pitchFamily="34" charset="0"/>
              </a:rPr>
              <a:t>Our project solves an image classification problem by applying some deep learning approaches. Image classification can be very useful in the following areas:</a:t>
            </a:r>
          </a:p>
          <a:p>
            <a:pPr algn="just">
              <a:lnSpc>
                <a:spcPct val="110000"/>
              </a:lnSpc>
            </a:pPr>
            <a:endParaRPr lang="en-US" sz="2200" dirty="0">
              <a:latin typeface="Open Sans" panose="020B0606030504020204" pitchFamily="34" charset="0"/>
              <a:ea typeface="Open Sans" panose="020B0606030504020204" pitchFamily="34" charset="0"/>
              <a:cs typeface="Open Sans" panose="020B0606030504020204" pitchFamily="34" charset="0"/>
            </a:endParaRPr>
          </a:p>
          <a:p>
            <a:pPr marL="342900" indent="-342900" algn="just">
              <a:lnSpc>
                <a:spcPct val="110000"/>
              </a:lnSpc>
              <a:buFont typeface="Arial" panose="020B0604020202020204" pitchFamily="34" charset="0"/>
              <a:buChar char="•"/>
            </a:pPr>
            <a:r>
              <a:rPr lang="en-US" sz="2200" i="1" dirty="0">
                <a:latin typeface="Open Sans" panose="020B0606030504020204" pitchFamily="34" charset="0"/>
                <a:ea typeface="Open Sans" panose="020B0606030504020204" pitchFamily="34" charset="0"/>
                <a:cs typeface="Open Sans" panose="020B0606030504020204" pitchFamily="34" charset="0"/>
              </a:rPr>
              <a:t>Classify the land usage type</a:t>
            </a:r>
          </a:p>
          <a:p>
            <a:pPr marL="342900" indent="-342900" algn="just">
              <a:lnSpc>
                <a:spcPct val="110000"/>
              </a:lnSpc>
              <a:buFont typeface="Arial" panose="020B0604020202020204" pitchFamily="34" charset="0"/>
              <a:buChar char="•"/>
            </a:pPr>
            <a:r>
              <a:rPr lang="en-US" sz="2200" i="1" dirty="0">
                <a:latin typeface="Open Sans" panose="020B0606030504020204" pitchFamily="34" charset="0"/>
                <a:ea typeface="Open Sans" panose="020B0606030504020204" pitchFamily="34" charset="0"/>
                <a:cs typeface="Open Sans" panose="020B0606030504020204" pitchFamily="34" charset="0"/>
              </a:rPr>
              <a:t>Photo organization</a:t>
            </a:r>
          </a:p>
          <a:p>
            <a:pPr marL="342900" indent="-342900" algn="just">
              <a:lnSpc>
                <a:spcPct val="110000"/>
              </a:lnSpc>
              <a:buFont typeface="Arial" panose="020B0604020202020204" pitchFamily="34" charset="0"/>
              <a:buChar char="•"/>
            </a:pPr>
            <a:r>
              <a:rPr lang="en-US" sz="2200" i="1" dirty="0">
                <a:latin typeface="Open Sans" panose="020B0606030504020204" pitchFamily="34" charset="0"/>
                <a:ea typeface="Open Sans" panose="020B0606030504020204" pitchFamily="34" charset="0"/>
                <a:cs typeface="Open Sans" panose="020B0606030504020204" pitchFamily="34" charset="0"/>
              </a:rPr>
              <a:t>Visual search</a:t>
            </a:r>
          </a:p>
          <a:p>
            <a:pPr marL="342900" indent="-342900" algn="just">
              <a:lnSpc>
                <a:spcPct val="110000"/>
              </a:lnSpc>
              <a:buFont typeface="Arial" panose="020B0604020202020204" pitchFamily="34" charset="0"/>
              <a:buChar char="•"/>
            </a:pPr>
            <a:endParaRPr lang="en-US" sz="22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sz="2200" dirty="0">
                <a:latin typeface="Open Sans" panose="020B0606030504020204" pitchFamily="34" charset="0"/>
                <a:ea typeface="Open Sans" panose="020B0606030504020204" pitchFamily="34" charset="0"/>
                <a:cs typeface="Open Sans" panose="020B0606030504020204" pitchFamily="34" charset="0"/>
              </a:rPr>
              <a:t>Our problem focuses on identifying and classifying animal species, which is a</a:t>
            </a:r>
          </a:p>
          <a:p>
            <a:pPr algn="just">
              <a:lnSpc>
                <a:spcPct val="110000"/>
              </a:lnSpc>
            </a:pPr>
            <a:endParaRPr lang="en-US" sz="22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ct val="110000"/>
              </a:lnSpc>
              <a:buFont typeface="Arial" panose="020B0604020202020204" pitchFamily="34" charset="0"/>
              <a:buChar char="•"/>
            </a:pPr>
            <a:r>
              <a:rPr lang="en-US" altLang="zh-CN" sz="2200" b="1" dirty="0">
                <a:latin typeface="Open Sans" panose="020B0606030504020204" pitchFamily="34" charset="0"/>
                <a:ea typeface="Open Sans" panose="020B0606030504020204" pitchFamily="34" charset="0"/>
                <a:cs typeface="Open Sans" panose="020B0606030504020204" pitchFamily="34" charset="0"/>
              </a:rPr>
              <a:t>Supervised Classification Problem</a:t>
            </a:r>
          </a:p>
          <a:p>
            <a:pPr marL="669432" lvl="1" indent="-342900" algn="just">
              <a:lnSpc>
                <a:spcPct val="110000"/>
              </a:lnSpc>
              <a:buFont typeface="Arial" panose="020B0604020202020204" pitchFamily="34" charset="0"/>
              <a:buChar char="•"/>
            </a:pPr>
            <a:r>
              <a:rPr lang="en-US" altLang="zh-CN" sz="2200" b="1" dirty="0">
                <a:latin typeface="Open Sans" panose="020B0606030504020204" pitchFamily="34" charset="0"/>
                <a:ea typeface="Open Sans" panose="020B0606030504020204" pitchFamily="34" charset="0"/>
                <a:cs typeface="Open Sans" panose="020B0606030504020204" pitchFamily="34" charset="0"/>
              </a:rPr>
              <a:t>Input: </a:t>
            </a:r>
            <a:r>
              <a:rPr lang="en-US" altLang="zh-CN" sz="2200" dirty="0">
                <a:latin typeface="Open Sans" panose="020B0606030504020204" pitchFamily="34" charset="0"/>
                <a:ea typeface="Open Sans" panose="020B0606030504020204" pitchFamily="34" charset="0"/>
                <a:cs typeface="Open Sans" panose="020B0606030504020204" pitchFamily="34" charset="0"/>
              </a:rPr>
              <a:t>Labelled animal image </a:t>
            </a:r>
          </a:p>
          <a:p>
            <a:pPr marL="669432" lvl="1" indent="-342900" algn="just">
              <a:lnSpc>
                <a:spcPct val="110000"/>
              </a:lnSpc>
              <a:buFont typeface="Arial" panose="020B0604020202020204" pitchFamily="34" charset="0"/>
              <a:buChar char="•"/>
            </a:pPr>
            <a:r>
              <a:rPr lang="en-US" altLang="zh-CN" sz="2200" b="1" dirty="0">
                <a:latin typeface="Open Sans" panose="020B0606030504020204" pitchFamily="34" charset="0"/>
                <a:ea typeface="Open Sans" panose="020B0606030504020204" pitchFamily="34" charset="0"/>
                <a:cs typeface="Open Sans" panose="020B0606030504020204" pitchFamily="34" charset="0"/>
              </a:rPr>
              <a:t>Output: </a:t>
            </a:r>
            <a:r>
              <a:rPr lang="en-US" altLang="zh-CN" sz="2200" dirty="0">
                <a:latin typeface="Open Sans" panose="020B0606030504020204" pitchFamily="34" charset="0"/>
                <a:ea typeface="Open Sans" panose="020B0606030504020204" pitchFamily="34" charset="0"/>
                <a:cs typeface="Open Sans" panose="020B0606030504020204" pitchFamily="34" charset="0"/>
              </a:rPr>
              <a:t>Animal type</a:t>
            </a:r>
          </a:p>
          <a:p>
            <a:pPr marL="669432" lvl="1" indent="-342900" algn="just">
              <a:lnSpc>
                <a:spcPct val="110000"/>
              </a:lnSpc>
              <a:buFont typeface="Arial" panose="020B0604020202020204" pitchFamily="34" charset="0"/>
              <a:buChar char="•"/>
            </a:pPr>
            <a:r>
              <a:rPr lang="en-US" altLang="zh-CN" sz="2200" b="1" dirty="0">
                <a:latin typeface="Open Sans" panose="020B0606030504020204" pitchFamily="34" charset="0"/>
                <a:ea typeface="Open Sans" panose="020B0606030504020204" pitchFamily="34" charset="0"/>
                <a:cs typeface="Open Sans" panose="020B0606030504020204" pitchFamily="34" charset="0"/>
              </a:rPr>
              <a:t>Evaluation: </a:t>
            </a:r>
            <a:r>
              <a:rPr lang="en-US" altLang="zh-CN" sz="2200" dirty="0">
                <a:latin typeface="Open Sans" panose="020B0606030504020204" pitchFamily="34" charset="0"/>
                <a:ea typeface="Open Sans" panose="020B0606030504020204" pitchFamily="34" charset="0"/>
                <a:cs typeface="Open Sans" panose="020B0606030504020204" pitchFamily="34" charset="0"/>
              </a:rPr>
              <a:t>Categorical cross entropy</a:t>
            </a:r>
          </a:p>
          <a:p>
            <a:pPr marL="669432" lvl="1" indent="-342900" algn="just">
              <a:lnSpc>
                <a:spcPct val="110000"/>
              </a:lnSpc>
              <a:buFont typeface="Arial" panose="020B0604020202020204" pitchFamily="34" charset="0"/>
              <a:buChar char="•"/>
            </a:pPr>
            <a:endParaRPr lang="en-US" sz="2200" b="1"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altLang="zh-CN" sz="2200" dirty="0">
                <a:latin typeface="Open Sans" panose="020B0606030504020204" pitchFamily="34" charset="0"/>
                <a:ea typeface="Open Sans" panose="020B0606030504020204" pitchFamily="34" charset="0"/>
                <a:cs typeface="Open Sans" panose="020B0606030504020204" pitchFamily="34" charset="0"/>
              </a:rPr>
              <a:t>Our overall architecture is like the below graph:</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10">
            <a:extLst>
              <a:ext uri="{FF2B5EF4-FFF2-40B4-BE49-F238E27FC236}">
                <a16:creationId xmlns:a16="http://schemas.microsoft.com/office/drawing/2014/main" id="{3134479B-87AD-48CB-BE42-1B7030F3B1C7}"/>
              </a:ext>
            </a:extLst>
          </p:cNvPr>
          <p:cNvSpPr>
            <a:spLocks noChangeArrowheads="1"/>
          </p:cNvSpPr>
          <p:nvPr/>
        </p:nvSpPr>
        <p:spPr bwMode="auto">
          <a:xfrm>
            <a:off x="16764000" y="9565021"/>
            <a:ext cx="7268693" cy="899902"/>
          </a:xfrm>
          <a:prstGeom prst="rect">
            <a:avLst/>
          </a:prstGeom>
          <a:solidFill>
            <a:schemeClr val="tx2">
              <a:lumMod val="60000"/>
              <a:lumOff val="40000"/>
            </a:schemeClr>
          </a:solidFill>
          <a:ln w="12700">
            <a:noFill/>
            <a:miter lim="800000"/>
          </a:ln>
        </p:spPr>
        <p:txBody>
          <a:bodyPr wrap="none" lIns="182880" tIns="48768" rIns="182880" bIns="45709" anchor="ctr" anchorCtr="0"/>
          <a:lstStyle>
            <a:defPPr>
              <a:defRPr kern="1200" smtId="4294967295"/>
            </a:defPPr>
          </a:lstStyle>
          <a:p>
            <a:pPr algn="ctr" defTabSz="3135215">
              <a:defRPr/>
            </a:pPr>
            <a:r>
              <a:rPr lang="en-US" sz="3000" b="1" dirty="0">
                <a:solidFill>
                  <a:schemeClr val="bg1"/>
                </a:solidFill>
                <a:latin typeface="Nunito" panose="00000500000000000000" pitchFamily="2" charset="0"/>
              </a:rPr>
              <a:t>QUANTITATIVE RESULTS</a:t>
            </a:r>
          </a:p>
        </p:txBody>
      </p:sp>
      <p:sp>
        <p:nvSpPr>
          <p:cNvPr id="23" name="Rectangle 10">
            <a:extLst>
              <a:ext uri="{FF2B5EF4-FFF2-40B4-BE49-F238E27FC236}">
                <a16:creationId xmlns:a16="http://schemas.microsoft.com/office/drawing/2014/main" id="{649B2B52-1DC3-4E00-AA81-9A9BDF50D0C9}"/>
              </a:ext>
            </a:extLst>
          </p:cNvPr>
          <p:cNvSpPr>
            <a:spLocks noChangeArrowheads="1"/>
          </p:cNvSpPr>
          <p:nvPr/>
        </p:nvSpPr>
        <p:spPr bwMode="auto">
          <a:xfrm>
            <a:off x="16866829" y="3962401"/>
            <a:ext cx="15471175" cy="899902"/>
          </a:xfrm>
          <a:prstGeom prst="rect">
            <a:avLst/>
          </a:prstGeom>
          <a:solidFill>
            <a:schemeClr val="tx2">
              <a:lumMod val="60000"/>
              <a:lumOff val="40000"/>
            </a:schemeClr>
          </a:solidFill>
          <a:ln w="12700">
            <a:noFill/>
            <a:miter lim="800000"/>
          </a:ln>
        </p:spPr>
        <p:txBody>
          <a:bodyPr wrap="none" lIns="182880" tIns="48768" rIns="182880" bIns="45709" anchor="ctr" anchorCtr="0"/>
          <a:lstStyle>
            <a:defPPr>
              <a:defRPr kern="1200" smtId="4294967295"/>
            </a:defPPr>
          </a:lstStyle>
          <a:p>
            <a:pPr algn="ctr" defTabSz="3135215">
              <a:defRPr/>
            </a:pPr>
            <a:r>
              <a:rPr lang="en-US" sz="3000" b="1" dirty="0">
                <a:solidFill>
                  <a:schemeClr val="bg1"/>
                </a:solidFill>
                <a:latin typeface="Nunito" panose="00000500000000000000" pitchFamily="2" charset="0"/>
              </a:rPr>
              <a:t>MODELS</a:t>
            </a:r>
          </a:p>
        </p:txBody>
      </p:sp>
      <p:pic>
        <p:nvPicPr>
          <p:cNvPr id="3" name="图片 2" descr="图片包含 游戏机&#10;&#10;描述已自动生成">
            <a:extLst>
              <a:ext uri="{FF2B5EF4-FFF2-40B4-BE49-F238E27FC236}">
                <a16:creationId xmlns:a16="http://schemas.microsoft.com/office/drawing/2014/main" id="{26A8AACE-70E6-4D57-87C1-498157018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9400" y="195148"/>
            <a:ext cx="2444531" cy="2786765"/>
          </a:xfrm>
          <a:prstGeom prst="rect">
            <a:avLst/>
          </a:prstGeom>
        </p:spPr>
      </p:pic>
      <p:sp>
        <p:nvSpPr>
          <p:cNvPr id="28" name="Rectangle 10">
            <a:extLst>
              <a:ext uri="{FF2B5EF4-FFF2-40B4-BE49-F238E27FC236}">
                <a16:creationId xmlns:a16="http://schemas.microsoft.com/office/drawing/2014/main" id="{C21F212D-8DAD-48FF-8FF2-8B99D39C84E9}"/>
              </a:ext>
            </a:extLst>
          </p:cNvPr>
          <p:cNvSpPr>
            <a:spLocks noChangeArrowheads="1"/>
          </p:cNvSpPr>
          <p:nvPr/>
        </p:nvSpPr>
        <p:spPr bwMode="auto">
          <a:xfrm>
            <a:off x="8817590" y="3962400"/>
            <a:ext cx="7268693" cy="899903"/>
          </a:xfrm>
          <a:prstGeom prst="rect">
            <a:avLst/>
          </a:prstGeom>
          <a:solidFill>
            <a:schemeClr val="accent1">
              <a:lumMod val="60000"/>
              <a:lumOff val="40000"/>
            </a:schemeClr>
          </a:solidFill>
          <a:ln w="12700">
            <a:noFill/>
            <a:miter lim="800000"/>
          </a:ln>
        </p:spPr>
        <p:txBody>
          <a:bodyPr wrap="none" lIns="182880" tIns="48768" rIns="182880" bIns="45709" anchor="ctr" anchorCtr="0"/>
          <a:lstStyle>
            <a:defPPr>
              <a:defRPr kern="1200" smtId="4294967295"/>
            </a:defPPr>
          </a:lstStyle>
          <a:p>
            <a:pPr algn="ctr" defTabSz="3135215">
              <a:defRPr/>
            </a:pPr>
            <a:r>
              <a:rPr lang="en-US" sz="3000" b="1" dirty="0">
                <a:solidFill>
                  <a:schemeClr val="bg1"/>
                </a:solidFill>
                <a:latin typeface="Nunito" panose="00000500000000000000" pitchFamily="2" charset="0"/>
              </a:rPr>
              <a:t>RELATED WORKS</a:t>
            </a:r>
          </a:p>
        </p:txBody>
      </p:sp>
      <p:sp>
        <p:nvSpPr>
          <p:cNvPr id="29" name="Rectangle 10">
            <a:extLst>
              <a:ext uri="{FF2B5EF4-FFF2-40B4-BE49-F238E27FC236}">
                <a16:creationId xmlns:a16="http://schemas.microsoft.com/office/drawing/2014/main" id="{1915FD79-386D-2D47-B851-6B24A16D7985}"/>
              </a:ext>
            </a:extLst>
          </p:cNvPr>
          <p:cNvSpPr>
            <a:spLocks noChangeArrowheads="1"/>
          </p:cNvSpPr>
          <p:nvPr/>
        </p:nvSpPr>
        <p:spPr bwMode="auto">
          <a:xfrm>
            <a:off x="25044927" y="17997697"/>
            <a:ext cx="7293077" cy="899903"/>
          </a:xfrm>
          <a:prstGeom prst="rect">
            <a:avLst/>
          </a:prstGeom>
          <a:solidFill>
            <a:schemeClr val="tx2">
              <a:lumMod val="60000"/>
              <a:lumOff val="40000"/>
            </a:schemeClr>
          </a:solidFill>
          <a:ln w="12700">
            <a:noFill/>
            <a:miter lim="800000"/>
          </a:ln>
        </p:spPr>
        <p:txBody>
          <a:bodyPr wrap="none" lIns="182880" tIns="48768" rIns="182880" bIns="45709" anchor="ctr" anchorCtr="0"/>
          <a:lstStyle>
            <a:defPPr>
              <a:defRPr kern="1200" smtId="4294967295"/>
            </a:defPPr>
          </a:lstStyle>
          <a:p>
            <a:pPr algn="ctr" defTabSz="3135215">
              <a:defRPr/>
            </a:pPr>
            <a:r>
              <a:rPr lang="en-US" sz="3000" b="1" dirty="0">
                <a:solidFill>
                  <a:schemeClr val="bg1"/>
                </a:solidFill>
                <a:latin typeface="Nunito" panose="00000500000000000000" pitchFamily="2" charset="0"/>
              </a:rPr>
              <a:t>REFERENCES</a:t>
            </a:r>
          </a:p>
        </p:txBody>
      </p:sp>
      <p:sp>
        <p:nvSpPr>
          <p:cNvPr id="31" name="TextBox 19">
            <a:extLst>
              <a:ext uri="{FF2B5EF4-FFF2-40B4-BE49-F238E27FC236}">
                <a16:creationId xmlns:a16="http://schemas.microsoft.com/office/drawing/2014/main" id="{76765A9C-67E5-E541-B4DF-45B03DDD0F97}"/>
              </a:ext>
            </a:extLst>
          </p:cNvPr>
          <p:cNvSpPr txBox="1">
            <a:spLocks noChangeArrowheads="1"/>
          </p:cNvSpPr>
          <p:nvPr/>
        </p:nvSpPr>
        <p:spPr bwMode="auto">
          <a:xfrm>
            <a:off x="25044927" y="19122395"/>
            <a:ext cx="7268693" cy="221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600" dirty="0">
                <a:latin typeface="Open Sans" panose="020B0606030504020204" pitchFamily="34" charset="0"/>
                <a:ea typeface="Open Sans" panose="020B0606030504020204" pitchFamily="34" charset="0"/>
                <a:cs typeface="Open Sans" panose="020B0606030504020204" pitchFamily="34" charset="0"/>
              </a:rPr>
              <a:t>[1] Jason Brownlee. Animal classification with vgg16 </a:t>
            </a:r>
            <a:r>
              <a:rPr lang="en-US" sz="1600" dirty="0" err="1">
                <a:latin typeface="Open Sans" panose="020B0606030504020204" pitchFamily="34" charset="0"/>
                <a:ea typeface="Open Sans" panose="020B0606030504020204" pitchFamily="34" charset="0"/>
                <a:cs typeface="Open Sans" panose="020B0606030504020204" pitchFamily="34" charset="0"/>
              </a:rPr>
              <a:t>cnn</a:t>
            </a:r>
            <a:r>
              <a:rPr lang="en-US" sz="1600" dirty="0">
                <a:latin typeface="Open Sans" panose="020B0606030504020204" pitchFamily="34" charset="0"/>
                <a:ea typeface="Open Sans" panose="020B0606030504020204" pitchFamily="34" charset="0"/>
                <a:cs typeface="Open Sans" panose="020B0606030504020204" pitchFamily="34" charset="0"/>
              </a:rPr>
              <a:t>, 2019.</a:t>
            </a:r>
          </a:p>
          <a:p>
            <a:pPr algn="just">
              <a:lnSpc>
                <a:spcPct val="110000"/>
              </a:lnSpc>
            </a:pPr>
            <a:r>
              <a:rPr lang="en-US" sz="1600" dirty="0">
                <a:latin typeface="Open Sans" panose="020B0606030504020204" pitchFamily="34" charset="0"/>
                <a:ea typeface="Open Sans" panose="020B0606030504020204" pitchFamily="34" charset="0"/>
                <a:cs typeface="Open Sans" panose="020B0606030504020204" pitchFamily="34" charset="0"/>
              </a:rPr>
              <a:t>[2] Jason Brownlee. A gentle introduction to the </a:t>
            </a:r>
            <a:r>
              <a:rPr lang="en-US" sz="1600" dirty="0" err="1">
                <a:latin typeface="Open Sans" panose="020B0606030504020204" pitchFamily="34" charset="0"/>
                <a:ea typeface="Open Sans" panose="020B0606030504020204" pitchFamily="34" charset="0"/>
                <a:cs typeface="Open Sans" panose="020B0606030504020204" pitchFamily="34" charset="0"/>
              </a:rPr>
              <a:t>imagenet</a:t>
            </a:r>
            <a:r>
              <a:rPr lang="en-US" sz="1600" dirty="0">
                <a:latin typeface="Open Sans" panose="020B0606030504020204" pitchFamily="34" charset="0"/>
                <a:ea typeface="Open Sans" panose="020B0606030504020204" pitchFamily="34" charset="0"/>
                <a:cs typeface="Open Sans" panose="020B0606030504020204" pitchFamily="34" charset="0"/>
              </a:rPr>
              <a:t> challenge (</a:t>
            </a:r>
            <a:r>
              <a:rPr lang="en-US" sz="1600" dirty="0" err="1">
                <a:latin typeface="Open Sans" panose="020B0606030504020204" pitchFamily="34" charset="0"/>
                <a:ea typeface="Open Sans" panose="020B0606030504020204" pitchFamily="34" charset="0"/>
                <a:cs typeface="Open Sans" panose="020B0606030504020204" pitchFamily="34" charset="0"/>
              </a:rPr>
              <a:t>ilsvrc</a:t>
            </a:r>
            <a:r>
              <a:rPr lang="en-US" sz="1600" dirty="0">
                <a:latin typeface="Open Sans" panose="020B0606030504020204" pitchFamily="34" charset="0"/>
                <a:ea typeface="Open Sans" panose="020B0606030504020204" pitchFamily="34" charset="0"/>
                <a:cs typeface="Open Sans" panose="020B0606030504020204" pitchFamily="34" charset="0"/>
              </a:rPr>
              <a:t>), 2019.</a:t>
            </a:r>
          </a:p>
          <a:p>
            <a:pPr algn="just">
              <a:lnSpc>
                <a:spcPct val="110000"/>
              </a:lnSpc>
            </a:pPr>
            <a:r>
              <a:rPr lang="en-US" sz="1600" dirty="0">
                <a:latin typeface="Open Sans" panose="020B0606030504020204" pitchFamily="34" charset="0"/>
                <a:ea typeface="Open Sans" panose="020B0606030504020204" pitchFamily="34" charset="0"/>
                <a:cs typeface="Open Sans" panose="020B0606030504020204" pitchFamily="34" charset="0"/>
              </a:rPr>
              <a:t>[3] Arthur Ouaknine. Review of deep learning algorithms for image classification, 2018.</a:t>
            </a:r>
          </a:p>
          <a:p>
            <a:pPr algn="just">
              <a:lnSpc>
                <a:spcPct val="110000"/>
              </a:lnSpc>
            </a:pPr>
            <a:r>
              <a:rPr lang="en-US" sz="1600" dirty="0">
                <a:latin typeface="Open Sans" panose="020B0606030504020204" pitchFamily="34" charset="0"/>
                <a:ea typeface="Open Sans" panose="020B0606030504020204" pitchFamily="34" charset="0"/>
                <a:cs typeface="Open Sans" panose="020B0606030504020204" pitchFamily="34" charset="0"/>
              </a:rPr>
              <a:t>[4] Zhong-</a:t>
            </a:r>
            <a:r>
              <a:rPr lang="en-US" sz="1600" dirty="0" err="1">
                <a:latin typeface="Open Sans" panose="020B0606030504020204" pitchFamily="34" charset="0"/>
                <a:ea typeface="Open Sans" panose="020B0606030504020204" pitchFamily="34" charset="0"/>
                <a:cs typeface="Open Sans" panose="020B0606030504020204" pitchFamily="34" charset="0"/>
              </a:rPr>
              <a:t>Qiu</a:t>
            </a:r>
            <a:r>
              <a:rPr lang="en-US" sz="1600" dirty="0">
                <a:latin typeface="Open Sans" panose="020B0606030504020204" pitchFamily="34" charset="0"/>
                <a:ea typeface="Open Sans" panose="020B0606030504020204" pitchFamily="34" charset="0"/>
                <a:cs typeface="Open Sans" panose="020B0606030504020204" pitchFamily="34" charset="0"/>
              </a:rPr>
              <a:t> Zhao, Peng Zheng, </a:t>
            </a:r>
            <a:r>
              <a:rPr lang="en-US" sz="1600" dirty="0" err="1">
                <a:latin typeface="Open Sans" panose="020B0606030504020204" pitchFamily="34" charset="0"/>
                <a:ea typeface="Open Sans" panose="020B0606030504020204" pitchFamily="34" charset="0"/>
                <a:cs typeface="Open Sans" panose="020B0606030504020204" pitchFamily="34" charset="0"/>
              </a:rPr>
              <a:t>Shou-tao</a:t>
            </a:r>
            <a:r>
              <a:rPr lang="en-US" sz="1600" dirty="0">
                <a:latin typeface="Open Sans" panose="020B0606030504020204" pitchFamily="34" charset="0"/>
                <a:ea typeface="Open Sans" panose="020B0606030504020204" pitchFamily="34" charset="0"/>
                <a:cs typeface="Open Sans" panose="020B0606030504020204" pitchFamily="34" charset="0"/>
              </a:rPr>
              <a:t> Xu, and </a:t>
            </a:r>
            <a:r>
              <a:rPr lang="en-US" sz="1600" dirty="0" err="1">
                <a:latin typeface="Open Sans" panose="020B0606030504020204" pitchFamily="34" charset="0"/>
                <a:ea typeface="Open Sans" panose="020B0606030504020204" pitchFamily="34" charset="0"/>
                <a:cs typeface="Open Sans" panose="020B0606030504020204" pitchFamily="34" charset="0"/>
              </a:rPr>
              <a:t>Xindong</a:t>
            </a:r>
            <a:r>
              <a:rPr lang="en-US" sz="1600" dirty="0">
                <a:latin typeface="Open Sans" panose="020B0606030504020204" pitchFamily="34" charset="0"/>
                <a:ea typeface="Open Sans" panose="020B0606030504020204" pitchFamily="34" charset="0"/>
                <a:cs typeface="Open Sans" panose="020B0606030504020204" pitchFamily="34" charset="0"/>
              </a:rPr>
              <a:t> Wu. Object detection with</a:t>
            </a:r>
          </a:p>
          <a:p>
            <a:pPr algn="just">
              <a:lnSpc>
                <a:spcPct val="110000"/>
              </a:lnSpc>
            </a:pPr>
            <a:r>
              <a:rPr lang="en-US" sz="1600" dirty="0">
                <a:latin typeface="Open Sans" panose="020B0606030504020204" pitchFamily="34" charset="0"/>
                <a:ea typeface="Open Sans" panose="020B0606030504020204" pitchFamily="34" charset="0"/>
                <a:cs typeface="Open Sans" panose="020B0606030504020204" pitchFamily="34" charset="0"/>
              </a:rPr>
              <a:t>deep learning: A review, 2018. cite arxiv:1807.055 </a:t>
            </a:r>
          </a:p>
        </p:txBody>
      </p:sp>
      <p:pic>
        <p:nvPicPr>
          <p:cNvPr id="2" name="图片 1">
            <a:extLst>
              <a:ext uri="{FF2B5EF4-FFF2-40B4-BE49-F238E27FC236}">
                <a16:creationId xmlns:a16="http://schemas.microsoft.com/office/drawing/2014/main" id="{BDDE1778-3475-084F-B405-C4E7DD135E65}"/>
              </a:ext>
            </a:extLst>
          </p:cNvPr>
          <p:cNvPicPr>
            <a:picLocks noChangeAspect="1"/>
          </p:cNvPicPr>
          <p:nvPr/>
        </p:nvPicPr>
        <p:blipFill>
          <a:blip r:embed="rId3"/>
          <a:stretch>
            <a:fillRect/>
          </a:stretch>
        </p:blipFill>
        <p:spPr>
          <a:xfrm>
            <a:off x="8578749" y="15435297"/>
            <a:ext cx="7913309" cy="2624103"/>
          </a:xfrm>
          <a:prstGeom prst="rect">
            <a:avLst/>
          </a:prstGeom>
        </p:spPr>
      </p:pic>
      <p:pic>
        <p:nvPicPr>
          <p:cNvPr id="7" name="图片 6" descr="图片包含 室内, 看着, 猫, 桌子&#10;&#10;描述已自动生成">
            <a:extLst>
              <a:ext uri="{FF2B5EF4-FFF2-40B4-BE49-F238E27FC236}">
                <a16:creationId xmlns:a16="http://schemas.microsoft.com/office/drawing/2014/main" id="{A7A8C723-F235-9E47-A9EE-D26A558BA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662414"/>
            <a:ext cx="7268693" cy="3597386"/>
          </a:xfrm>
          <a:prstGeom prst="rect">
            <a:avLst/>
          </a:prstGeom>
        </p:spPr>
      </p:pic>
      <p:sp>
        <p:nvSpPr>
          <p:cNvPr id="32" name="TextBox 19">
            <a:extLst>
              <a:ext uri="{FF2B5EF4-FFF2-40B4-BE49-F238E27FC236}">
                <a16:creationId xmlns:a16="http://schemas.microsoft.com/office/drawing/2014/main" id="{11AA0397-D951-F640-B75B-ABC53C9DF7F2}"/>
              </a:ext>
            </a:extLst>
          </p:cNvPr>
          <p:cNvSpPr txBox="1">
            <a:spLocks noChangeArrowheads="1"/>
          </p:cNvSpPr>
          <p:nvPr/>
        </p:nvSpPr>
        <p:spPr bwMode="auto">
          <a:xfrm>
            <a:off x="9220200" y="6847596"/>
            <a:ext cx="6475991" cy="1077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buFont typeface="Arial" panose="020B0604020202020204" pitchFamily="34" charset="0"/>
              <a:buChar char="•"/>
            </a:pPr>
            <a:r>
              <a:rPr lang="en" altLang="zh-CN" sz="2200" dirty="0">
                <a:latin typeface="Open Sans" panose="020B0606030504020204" pitchFamily="34" charset="0"/>
                <a:ea typeface="Open Sans" panose="020B0606030504020204" pitchFamily="34" charset="0"/>
                <a:cs typeface="Open Sans" panose="020B0606030504020204" pitchFamily="34" charset="0"/>
              </a:rPr>
              <a:t>Use neural networks to o classify huge amount of images in the ImageNet.</a:t>
            </a:r>
          </a:p>
          <a:p>
            <a:pPr algn="just"/>
            <a:endParaRPr lang="en" altLang="zh-CN" sz="2200" dirty="0"/>
          </a:p>
        </p:txBody>
      </p:sp>
      <p:pic>
        <p:nvPicPr>
          <p:cNvPr id="11" name="图片 10" descr="手机屏幕截图&#10;&#10;描述已自动生成">
            <a:extLst>
              <a:ext uri="{FF2B5EF4-FFF2-40B4-BE49-F238E27FC236}">
                <a16:creationId xmlns:a16="http://schemas.microsoft.com/office/drawing/2014/main" id="{52D73C84-C9AA-E44D-AB8C-BF89B0A0C931}"/>
              </a:ext>
            </a:extLst>
          </p:cNvPr>
          <p:cNvPicPr>
            <a:picLocks noChangeAspect="1"/>
          </p:cNvPicPr>
          <p:nvPr/>
        </p:nvPicPr>
        <p:blipFill rotWithShape="1">
          <a:blip r:embed="rId5">
            <a:extLst>
              <a:ext uri="{28A0092B-C50C-407E-A947-70E740481C1C}">
                <a14:useLocalDpi xmlns:a14="http://schemas.microsoft.com/office/drawing/2010/main" val="0"/>
              </a:ext>
            </a:extLst>
          </a:blip>
          <a:srcRect l="-5292" r="-10817"/>
          <a:stretch/>
        </p:blipFill>
        <p:spPr>
          <a:xfrm>
            <a:off x="8573600" y="5244279"/>
            <a:ext cx="8190400" cy="1308921"/>
          </a:xfrm>
          <a:prstGeom prst="rect">
            <a:avLst/>
          </a:prstGeom>
        </p:spPr>
      </p:pic>
      <p:sp>
        <p:nvSpPr>
          <p:cNvPr id="33" name="TextBox 19">
            <a:extLst>
              <a:ext uri="{FF2B5EF4-FFF2-40B4-BE49-F238E27FC236}">
                <a16:creationId xmlns:a16="http://schemas.microsoft.com/office/drawing/2014/main" id="{7E65A4F4-B18D-1E4F-96C5-D7A00228D117}"/>
              </a:ext>
            </a:extLst>
          </p:cNvPr>
          <p:cNvSpPr txBox="1">
            <a:spLocks noChangeArrowheads="1"/>
          </p:cNvSpPr>
          <p:nvPr/>
        </p:nvSpPr>
        <p:spPr bwMode="auto">
          <a:xfrm>
            <a:off x="9297409" y="9372600"/>
            <a:ext cx="6475991" cy="243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buFont typeface="Arial" panose="020B0604020202020204" pitchFamily="34" charset="0"/>
              <a:buChar char="•"/>
            </a:pPr>
            <a:r>
              <a:rPr lang="en" altLang="zh-CN" sz="2200" dirty="0">
                <a:latin typeface="Open Sans" panose="020B0606030504020204" pitchFamily="34" charset="0"/>
                <a:ea typeface="Open Sans" panose="020B0606030504020204" pitchFamily="34" charset="0"/>
                <a:cs typeface="Open Sans" panose="020B0606030504020204" pitchFamily="34" charset="0"/>
              </a:rPr>
              <a:t>In 2014, Karen </a:t>
            </a:r>
            <a:r>
              <a:rPr lang="en" altLang="zh-CN" sz="2200" dirty="0" err="1">
                <a:latin typeface="Open Sans" panose="020B0606030504020204" pitchFamily="34" charset="0"/>
                <a:ea typeface="Open Sans" panose="020B0606030504020204" pitchFamily="34" charset="0"/>
                <a:cs typeface="Open Sans" panose="020B0606030504020204" pitchFamily="34" charset="0"/>
              </a:rPr>
              <a:t>Simonyan</a:t>
            </a:r>
            <a:r>
              <a:rPr lang="en" altLang="zh-CN" sz="2200" dirty="0">
                <a:latin typeface="Open Sans" panose="020B0606030504020204" pitchFamily="34" charset="0"/>
                <a:ea typeface="Open Sans" panose="020B0606030504020204" pitchFamily="34" charset="0"/>
                <a:cs typeface="Open Sans" panose="020B0606030504020204" pitchFamily="34" charset="0"/>
              </a:rPr>
              <a:t> and Andrew Zisserman from the Oxford Vision Geometry Group (VGG) achieved top results for image classification and localization with their VGG model.</a:t>
            </a:r>
          </a:p>
          <a:p>
            <a:endParaRPr lang="en" altLang="zh-CN" sz="2200" dirty="0">
              <a:latin typeface="Open Sans" panose="020B0606030504020204" pitchFamily="34" charset="0"/>
              <a:ea typeface="Open Sans" panose="020B0606030504020204" pitchFamily="34" charset="0"/>
              <a:cs typeface="Open Sans" panose="020B0606030504020204" pitchFamily="34" charset="0"/>
            </a:endParaRPr>
          </a:p>
          <a:p>
            <a:pPr algn="just"/>
            <a:endParaRPr lang="en" altLang="zh-CN" sz="2200" dirty="0"/>
          </a:p>
        </p:txBody>
      </p:sp>
      <p:pic>
        <p:nvPicPr>
          <p:cNvPr id="15" name="图片 14" descr="手机屏幕截图&#10;&#10;描述已自动生成">
            <a:extLst>
              <a:ext uri="{FF2B5EF4-FFF2-40B4-BE49-F238E27FC236}">
                <a16:creationId xmlns:a16="http://schemas.microsoft.com/office/drawing/2014/main" id="{B2DC9E41-2B2F-E947-B349-0E3B43CAC3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4902" y="7733187"/>
            <a:ext cx="7054065" cy="1410813"/>
          </a:xfrm>
          <a:prstGeom prst="rect">
            <a:avLst/>
          </a:prstGeom>
        </p:spPr>
      </p:pic>
      <p:sp>
        <p:nvSpPr>
          <p:cNvPr id="37" name="Rectangle 10">
            <a:extLst>
              <a:ext uri="{FF2B5EF4-FFF2-40B4-BE49-F238E27FC236}">
                <a16:creationId xmlns:a16="http://schemas.microsoft.com/office/drawing/2014/main" id="{51A04AD5-117F-BD47-A86D-EEC2833C9AC1}"/>
              </a:ext>
            </a:extLst>
          </p:cNvPr>
          <p:cNvSpPr>
            <a:spLocks noChangeArrowheads="1"/>
          </p:cNvSpPr>
          <p:nvPr/>
        </p:nvSpPr>
        <p:spPr bwMode="auto">
          <a:xfrm>
            <a:off x="8817589" y="11430000"/>
            <a:ext cx="7268693" cy="899902"/>
          </a:xfrm>
          <a:prstGeom prst="rect">
            <a:avLst/>
          </a:prstGeom>
          <a:solidFill>
            <a:schemeClr val="tx2">
              <a:lumMod val="60000"/>
              <a:lumOff val="40000"/>
            </a:schemeClr>
          </a:solidFill>
          <a:ln w="12700">
            <a:noFill/>
            <a:miter lim="800000"/>
          </a:ln>
        </p:spPr>
        <p:txBody>
          <a:bodyPr wrap="none" lIns="182880" tIns="48768" rIns="182880" bIns="45709" anchor="ctr" anchorCtr="0"/>
          <a:lstStyle>
            <a:defPPr>
              <a:defRPr kern="1200" smtId="4294967295"/>
            </a:defPPr>
          </a:lstStyle>
          <a:p>
            <a:pPr algn="ctr" defTabSz="3135215">
              <a:defRPr/>
            </a:pPr>
            <a:r>
              <a:rPr lang="en-US" sz="3000" b="1" dirty="0">
                <a:solidFill>
                  <a:schemeClr val="bg1"/>
                </a:solidFill>
                <a:latin typeface="Nunito" panose="00000500000000000000" pitchFamily="2" charset="0"/>
              </a:rPr>
              <a:t>DATA</a:t>
            </a:r>
          </a:p>
        </p:txBody>
      </p:sp>
      <p:sp>
        <p:nvSpPr>
          <p:cNvPr id="38" name="Rectangle 10">
            <a:extLst>
              <a:ext uri="{FF2B5EF4-FFF2-40B4-BE49-F238E27FC236}">
                <a16:creationId xmlns:a16="http://schemas.microsoft.com/office/drawing/2014/main" id="{8F9D2431-0C1A-6340-B8E1-701525D71CDC}"/>
              </a:ext>
            </a:extLst>
          </p:cNvPr>
          <p:cNvSpPr>
            <a:spLocks noChangeArrowheads="1"/>
          </p:cNvSpPr>
          <p:nvPr/>
        </p:nvSpPr>
        <p:spPr bwMode="auto">
          <a:xfrm>
            <a:off x="766752" y="9813814"/>
            <a:ext cx="7268693" cy="899902"/>
          </a:xfrm>
          <a:prstGeom prst="rect">
            <a:avLst/>
          </a:prstGeom>
          <a:solidFill>
            <a:schemeClr val="tx2">
              <a:lumMod val="60000"/>
              <a:lumOff val="40000"/>
            </a:schemeClr>
          </a:solidFill>
          <a:ln w="12700">
            <a:noFill/>
            <a:miter lim="800000"/>
          </a:ln>
        </p:spPr>
        <p:txBody>
          <a:bodyPr wrap="none" lIns="182880" tIns="48768" rIns="182880" bIns="45709" anchor="ctr" anchorCtr="0"/>
          <a:lstStyle>
            <a:defPPr>
              <a:defRPr kern="1200" smtId="4294967295"/>
            </a:defPPr>
          </a:lstStyle>
          <a:p>
            <a:pPr algn="ctr" defTabSz="3135215">
              <a:defRPr/>
            </a:pPr>
            <a:r>
              <a:rPr lang="en-US" sz="3000" b="1" dirty="0">
                <a:solidFill>
                  <a:schemeClr val="bg1"/>
                </a:solidFill>
                <a:latin typeface="Nunito" panose="00000500000000000000" pitchFamily="2" charset="0"/>
              </a:rPr>
              <a:t>PROBLEM STATEMENT</a:t>
            </a:r>
          </a:p>
        </p:txBody>
      </p:sp>
      <p:pic>
        <p:nvPicPr>
          <p:cNvPr id="39" name="图片 38">
            <a:extLst>
              <a:ext uri="{FF2B5EF4-FFF2-40B4-BE49-F238E27FC236}">
                <a16:creationId xmlns:a16="http://schemas.microsoft.com/office/drawing/2014/main" id="{E63DC32F-7BEA-3F4C-B405-46EFFBDE9EC7}"/>
              </a:ext>
            </a:extLst>
          </p:cNvPr>
          <p:cNvPicPr>
            <a:picLocks noChangeAspect="1"/>
          </p:cNvPicPr>
          <p:nvPr/>
        </p:nvPicPr>
        <p:blipFill>
          <a:blip r:embed="rId7"/>
          <a:stretch>
            <a:fillRect/>
          </a:stretch>
        </p:blipFill>
        <p:spPr>
          <a:xfrm>
            <a:off x="12079705" y="18135600"/>
            <a:ext cx="4223990" cy="3392966"/>
          </a:xfrm>
          <a:prstGeom prst="rect">
            <a:avLst/>
          </a:prstGeom>
        </p:spPr>
      </p:pic>
      <p:sp>
        <p:nvSpPr>
          <p:cNvPr id="41" name="TextBox 19">
            <a:extLst>
              <a:ext uri="{FF2B5EF4-FFF2-40B4-BE49-F238E27FC236}">
                <a16:creationId xmlns:a16="http://schemas.microsoft.com/office/drawing/2014/main" id="{4584345D-9750-3945-BB31-F33707F3031F}"/>
              </a:ext>
            </a:extLst>
          </p:cNvPr>
          <p:cNvSpPr txBox="1">
            <a:spLocks noChangeArrowheads="1"/>
          </p:cNvSpPr>
          <p:nvPr/>
        </p:nvSpPr>
        <p:spPr bwMode="auto">
          <a:xfrm>
            <a:off x="8418095" y="18364200"/>
            <a:ext cx="3697705" cy="302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lvl="1">
              <a:lnSpc>
                <a:spcPct val="110000"/>
              </a:lnSpc>
            </a:pPr>
            <a:r>
              <a:rPr lang="en-US" sz="2200" b="1" dirty="0">
                <a:latin typeface="Open Sans" panose="020B0606030504020204" pitchFamily="34" charset="0"/>
                <a:ea typeface="Open Sans" panose="020B0606030504020204" pitchFamily="34" charset="0"/>
                <a:cs typeface="Open Sans" panose="020B0606030504020204" pitchFamily="34" charset="0"/>
              </a:rPr>
              <a:t>Challenge:</a:t>
            </a:r>
          </a:p>
          <a:p>
            <a:pPr marL="669432" lvl="1" indent="-342900">
              <a:lnSpc>
                <a:spcPct val="110000"/>
              </a:lnSpc>
              <a:buFont typeface="Arial" panose="020B0604020202020204" pitchFamily="34" charset="0"/>
              <a:buChar char="•"/>
            </a:pPr>
            <a:r>
              <a:rPr lang="en-US" sz="2200" dirty="0">
                <a:latin typeface="Open Sans" panose="020B0606030504020204" pitchFamily="34" charset="0"/>
                <a:ea typeface="Open Sans" panose="020B0606030504020204" pitchFamily="34" charset="0"/>
                <a:cs typeface="Open Sans" panose="020B0606030504020204" pitchFamily="34" charset="0"/>
              </a:rPr>
              <a:t>Cow and Sheep are very similar to each other</a:t>
            </a:r>
          </a:p>
          <a:p>
            <a:pPr marL="669432" lvl="1" indent="-342900">
              <a:lnSpc>
                <a:spcPct val="110000"/>
              </a:lnSpc>
              <a:buFont typeface="Arial" panose="020B0604020202020204" pitchFamily="34" charset="0"/>
              <a:buChar char="•"/>
            </a:pPr>
            <a:r>
              <a:rPr lang="en-US" sz="2200" dirty="0">
                <a:latin typeface="Open Sans" panose="020B0606030504020204" pitchFamily="34" charset="0"/>
                <a:ea typeface="Open Sans" panose="020B0606030504020204" pitchFamily="34" charset="0"/>
                <a:cs typeface="Open Sans" panose="020B0606030504020204" pitchFamily="34" charset="0"/>
              </a:rPr>
              <a:t>Most animals have a close background (i.e. grass)</a:t>
            </a:r>
          </a:p>
          <a:p>
            <a:pPr marL="669432" lvl="1" indent="-342900">
              <a:lnSpc>
                <a:spcPct val="110000"/>
              </a:lnSpc>
              <a:buFont typeface="Arial" panose="020B0604020202020204" pitchFamily="34" charset="0"/>
              <a:buChar char="•"/>
            </a:pPr>
            <a:r>
              <a:rPr lang="en-US" sz="2200" dirty="0">
                <a:latin typeface="Open Sans" panose="020B0606030504020204" pitchFamily="34" charset="0"/>
                <a:ea typeface="Open Sans" panose="020B0606030504020204" pitchFamily="34" charset="0"/>
                <a:cs typeface="Open Sans" panose="020B0606030504020204" pitchFamily="34" charset="0"/>
              </a:rPr>
              <a:t>Imbalanced data</a:t>
            </a:r>
          </a:p>
        </p:txBody>
      </p:sp>
      <p:pic>
        <p:nvPicPr>
          <p:cNvPr id="40" name="图片 39">
            <a:extLst>
              <a:ext uri="{FF2B5EF4-FFF2-40B4-BE49-F238E27FC236}">
                <a16:creationId xmlns:a16="http://schemas.microsoft.com/office/drawing/2014/main" id="{0A67E024-326D-5D4C-8EBD-A7879FB3477D}"/>
              </a:ext>
            </a:extLst>
          </p:cNvPr>
          <p:cNvPicPr>
            <a:picLocks noChangeAspect="1"/>
          </p:cNvPicPr>
          <p:nvPr/>
        </p:nvPicPr>
        <p:blipFill>
          <a:blip r:embed="rId8"/>
          <a:stretch>
            <a:fillRect/>
          </a:stretch>
        </p:blipFill>
        <p:spPr>
          <a:xfrm>
            <a:off x="27432000" y="5118172"/>
            <a:ext cx="4881620" cy="3358302"/>
          </a:xfrm>
          <a:prstGeom prst="rect">
            <a:avLst/>
          </a:prstGeom>
        </p:spPr>
      </p:pic>
      <p:grpSp>
        <p:nvGrpSpPr>
          <p:cNvPr id="49" name="组合 48">
            <a:extLst>
              <a:ext uri="{FF2B5EF4-FFF2-40B4-BE49-F238E27FC236}">
                <a16:creationId xmlns:a16="http://schemas.microsoft.com/office/drawing/2014/main" id="{8457D979-E545-914C-8C30-F14DD2BAF6BC}"/>
              </a:ext>
            </a:extLst>
          </p:cNvPr>
          <p:cNvGrpSpPr/>
          <p:nvPr/>
        </p:nvGrpSpPr>
        <p:grpSpPr>
          <a:xfrm>
            <a:off x="16679848" y="10668000"/>
            <a:ext cx="7268692" cy="5316772"/>
            <a:chOff x="24642041" y="11244386"/>
            <a:chExt cx="5685560" cy="4605724"/>
          </a:xfrm>
        </p:grpSpPr>
        <p:pic>
          <p:nvPicPr>
            <p:cNvPr id="45" name="图片 44">
              <a:extLst>
                <a:ext uri="{FF2B5EF4-FFF2-40B4-BE49-F238E27FC236}">
                  <a16:creationId xmlns:a16="http://schemas.microsoft.com/office/drawing/2014/main" id="{309A729A-5F26-CF4D-8EA4-5CE55309BBBF}"/>
                </a:ext>
              </a:extLst>
            </p:cNvPr>
            <p:cNvPicPr>
              <a:picLocks noChangeAspect="1"/>
            </p:cNvPicPr>
            <p:nvPr/>
          </p:nvPicPr>
          <p:blipFill>
            <a:blip r:embed="rId9"/>
            <a:stretch>
              <a:fillRect/>
            </a:stretch>
          </p:blipFill>
          <p:spPr>
            <a:xfrm>
              <a:off x="24687065" y="13543704"/>
              <a:ext cx="5640536" cy="2306406"/>
            </a:xfrm>
            <a:prstGeom prst="rect">
              <a:avLst/>
            </a:prstGeom>
          </p:spPr>
        </p:pic>
        <p:pic>
          <p:nvPicPr>
            <p:cNvPr id="48" name="图片 47">
              <a:extLst>
                <a:ext uri="{FF2B5EF4-FFF2-40B4-BE49-F238E27FC236}">
                  <a16:creationId xmlns:a16="http://schemas.microsoft.com/office/drawing/2014/main" id="{1466675B-1484-9E4F-A8E7-A9C5011A366F}"/>
                </a:ext>
              </a:extLst>
            </p:cNvPr>
            <p:cNvPicPr>
              <a:picLocks noChangeAspect="1"/>
            </p:cNvPicPr>
            <p:nvPr/>
          </p:nvPicPr>
          <p:blipFill>
            <a:blip r:embed="rId10"/>
            <a:stretch>
              <a:fillRect/>
            </a:stretch>
          </p:blipFill>
          <p:spPr>
            <a:xfrm>
              <a:off x="24642041" y="11244386"/>
              <a:ext cx="5685559" cy="2306406"/>
            </a:xfrm>
            <a:prstGeom prst="rect">
              <a:avLst/>
            </a:prstGeom>
          </p:spPr>
        </p:pic>
      </p:grpSp>
      <p:pic>
        <p:nvPicPr>
          <p:cNvPr id="50" name="图片 49">
            <a:extLst>
              <a:ext uri="{FF2B5EF4-FFF2-40B4-BE49-F238E27FC236}">
                <a16:creationId xmlns:a16="http://schemas.microsoft.com/office/drawing/2014/main" id="{2C7DC20C-F610-D74A-B9F5-BBFDEC2A5A6E}"/>
              </a:ext>
            </a:extLst>
          </p:cNvPr>
          <p:cNvPicPr>
            <a:picLocks noChangeAspect="1"/>
          </p:cNvPicPr>
          <p:nvPr/>
        </p:nvPicPr>
        <p:blipFill rotWithShape="1">
          <a:blip r:embed="rId11"/>
          <a:srcRect l="9870" r="13670"/>
          <a:stretch/>
        </p:blipFill>
        <p:spPr>
          <a:xfrm>
            <a:off x="16916400" y="16038613"/>
            <a:ext cx="7036991" cy="2325587"/>
          </a:xfrm>
          <a:prstGeom prst="rect">
            <a:avLst/>
          </a:prstGeom>
        </p:spPr>
      </p:pic>
      <p:grpSp>
        <p:nvGrpSpPr>
          <p:cNvPr id="53" name="组合 52">
            <a:extLst>
              <a:ext uri="{FF2B5EF4-FFF2-40B4-BE49-F238E27FC236}">
                <a16:creationId xmlns:a16="http://schemas.microsoft.com/office/drawing/2014/main" id="{4AC1321F-5846-474A-A51A-160092580DE3}"/>
              </a:ext>
            </a:extLst>
          </p:cNvPr>
          <p:cNvGrpSpPr/>
          <p:nvPr/>
        </p:nvGrpSpPr>
        <p:grpSpPr>
          <a:xfrm>
            <a:off x="16878855" y="5094104"/>
            <a:ext cx="15083150" cy="4045058"/>
            <a:chOff x="16878855" y="5094104"/>
            <a:chExt cx="15083150" cy="4045058"/>
          </a:xfrm>
        </p:grpSpPr>
        <p:pic>
          <p:nvPicPr>
            <p:cNvPr id="43" name="图片 42">
              <a:extLst>
                <a:ext uri="{FF2B5EF4-FFF2-40B4-BE49-F238E27FC236}">
                  <a16:creationId xmlns:a16="http://schemas.microsoft.com/office/drawing/2014/main" id="{26FEBCAE-8382-154B-A696-8600B3166EAA}"/>
                </a:ext>
              </a:extLst>
            </p:cNvPr>
            <p:cNvPicPr>
              <a:picLocks noChangeAspect="1"/>
            </p:cNvPicPr>
            <p:nvPr/>
          </p:nvPicPr>
          <p:blipFill>
            <a:blip r:embed="rId12"/>
            <a:stretch>
              <a:fillRect/>
            </a:stretch>
          </p:blipFill>
          <p:spPr>
            <a:xfrm>
              <a:off x="22227803" y="5094104"/>
              <a:ext cx="4890567" cy="3358302"/>
            </a:xfrm>
            <a:prstGeom prst="rect">
              <a:avLst/>
            </a:prstGeom>
          </p:spPr>
        </p:pic>
        <p:pic>
          <p:nvPicPr>
            <p:cNvPr id="51" name="图片 50">
              <a:extLst>
                <a:ext uri="{FF2B5EF4-FFF2-40B4-BE49-F238E27FC236}">
                  <a16:creationId xmlns:a16="http://schemas.microsoft.com/office/drawing/2014/main" id="{66A6A497-FDC8-E541-AC51-A7DBA7536D0F}"/>
                </a:ext>
              </a:extLst>
            </p:cNvPr>
            <p:cNvPicPr>
              <a:picLocks noChangeAspect="1"/>
            </p:cNvPicPr>
            <p:nvPr/>
          </p:nvPicPr>
          <p:blipFill>
            <a:blip r:embed="rId13"/>
            <a:stretch>
              <a:fillRect/>
            </a:stretch>
          </p:blipFill>
          <p:spPr>
            <a:xfrm>
              <a:off x="16878855" y="5094104"/>
              <a:ext cx="5035318" cy="3382370"/>
            </a:xfrm>
            <a:prstGeom prst="rect">
              <a:avLst/>
            </a:prstGeom>
          </p:spPr>
        </p:pic>
        <p:sp>
          <p:nvSpPr>
            <p:cNvPr id="52" name="文本框 51">
              <a:extLst>
                <a:ext uri="{FF2B5EF4-FFF2-40B4-BE49-F238E27FC236}">
                  <a16:creationId xmlns:a16="http://schemas.microsoft.com/office/drawing/2014/main" id="{A5E30AE3-E9C3-B94B-AFB8-2004FF1974D4}"/>
                </a:ext>
              </a:extLst>
            </p:cNvPr>
            <p:cNvSpPr txBox="1"/>
            <p:nvPr/>
          </p:nvSpPr>
          <p:spPr>
            <a:xfrm>
              <a:off x="16911361" y="8708275"/>
              <a:ext cx="4663134" cy="430887"/>
            </a:xfrm>
            <a:prstGeom prst="rect">
              <a:avLst/>
            </a:prstGeom>
            <a:noFill/>
          </p:spPr>
          <p:txBody>
            <a:bodyPr wrap="square" rtlCol="0">
              <a:spAutoFit/>
            </a:bodyPr>
            <a:lstStyle/>
            <a:p>
              <a:pPr algn="ctr"/>
              <a:r>
                <a:rPr lang="en-US" altLang="zh-CN" sz="2200" dirty="0">
                  <a:latin typeface="Open Sans" panose="020B0606030504020204" pitchFamily="34" charset="0"/>
                  <a:ea typeface="Open Sans" panose="020B0606030504020204" pitchFamily="34" charset="0"/>
                  <a:cs typeface="Open Sans" panose="020B0606030504020204" pitchFamily="34" charset="0"/>
                </a:rPr>
                <a:t>a)  ANN Architecture</a:t>
              </a:r>
            </a:p>
          </p:txBody>
        </p:sp>
        <p:sp>
          <p:nvSpPr>
            <p:cNvPr id="54" name="文本框 53">
              <a:extLst>
                <a:ext uri="{FF2B5EF4-FFF2-40B4-BE49-F238E27FC236}">
                  <a16:creationId xmlns:a16="http://schemas.microsoft.com/office/drawing/2014/main" id="{9056BC96-0479-E74D-9635-796BE55F822D}"/>
                </a:ext>
              </a:extLst>
            </p:cNvPr>
            <p:cNvSpPr txBox="1"/>
            <p:nvPr/>
          </p:nvSpPr>
          <p:spPr>
            <a:xfrm>
              <a:off x="22270849" y="8698963"/>
              <a:ext cx="4663134" cy="430887"/>
            </a:xfrm>
            <a:prstGeom prst="rect">
              <a:avLst/>
            </a:prstGeom>
            <a:noFill/>
          </p:spPr>
          <p:txBody>
            <a:bodyPr wrap="square" rtlCol="0">
              <a:spAutoFit/>
            </a:bodyPr>
            <a:lstStyle/>
            <a:p>
              <a:pPr algn="ctr"/>
              <a:r>
                <a:rPr lang="en-US" altLang="zh-CN" sz="2200" dirty="0">
                  <a:latin typeface="Open Sans" panose="020B0606030504020204" pitchFamily="34" charset="0"/>
                  <a:ea typeface="Open Sans" panose="020B0606030504020204" pitchFamily="34" charset="0"/>
                  <a:cs typeface="Open Sans" panose="020B0606030504020204" pitchFamily="34" charset="0"/>
                </a:rPr>
                <a:t>b)   CNN Architecture</a:t>
              </a:r>
            </a:p>
          </p:txBody>
        </p:sp>
        <p:sp>
          <p:nvSpPr>
            <p:cNvPr id="55" name="文本框 54">
              <a:extLst>
                <a:ext uri="{FF2B5EF4-FFF2-40B4-BE49-F238E27FC236}">
                  <a16:creationId xmlns:a16="http://schemas.microsoft.com/office/drawing/2014/main" id="{C2E0369D-D22E-1F4F-9950-4978739B8D62}"/>
                </a:ext>
              </a:extLst>
            </p:cNvPr>
            <p:cNvSpPr txBox="1"/>
            <p:nvPr/>
          </p:nvSpPr>
          <p:spPr>
            <a:xfrm>
              <a:off x="27298871" y="8698962"/>
              <a:ext cx="4663134" cy="430887"/>
            </a:xfrm>
            <a:prstGeom prst="rect">
              <a:avLst/>
            </a:prstGeom>
            <a:noFill/>
          </p:spPr>
          <p:txBody>
            <a:bodyPr wrap="square" rtlCol="0">
              <a:spAutoFit/>
            </a:bodyPr>
            <a:lstStyle/>
            <a:p>
              <a:pPr algn="ctr"/>
              <a:r>
                <a:rPr lang="en-US" altLang="zh-CN" sz="2200" dirty="0">
                  <a:latin typeface="Open Sans" panose="020B0606030504020204" pitchFamily="34" charset="0"/>
                  <a:ea typeface="Open Sans" panose="020B0606030504020204" pitchFamily="34" charset="0"/>
                  <a:cs typeface="Open Sans" panose="020B0606030504020204" pitchFamily="34" charset="0"/>
                </a:rPr>
                <a:t>c)  VGG16 Architecture</a:t>
              </a:r>
            </a:p>
          </p:txBody>
        </p:sp>
      </p:grpSp>
      <p:sp>
        <p:nvSpPr>
          <p:cNvPr id="57" name="Rectangle 10">
            <a:extLst>
              <a:ext uri="{FF2B5EF4-FFF2-40B4-BE49-F238E27FC236}">
                <a16:creationId xmlns:a16="http://schemas.microsoft.com/office/drawing/2014/main" id="{D4FAA190-A3B9-0744-B33A-B3D0110FA45D}"/>
              </a:ext>
            </a:extLst>
          </p:cNvPr>
          <p:cNvSpPr>
            <a:spLocks noChangeArrowheads="1"/>
          </p:cNvSpPr>
          <p:nvPr/>
        </p:nvSpPr>
        <p:spPr bwMode="auto">
          <a:xfrm>
            <a:off x="25044926" y="9559334"/>
            <a:ext cx="7268693" cy="899902"/>
          </a:xfrm>
          <a:prstGeom prst="rect">
            <a:avLst/>
          </a:prstGeom>
          <a:solidFill>
            <a:schemeClr val="tx2">
              <a:lumMod val="60000"/>
              <a:lumOff val="40000"/>
            </a:schemeClr>
          </a:solidFill>
          <a:ln w="12700">
            <a:noFill/>
            <a:miter lim="800000"/>
          </a:ln>
        </p:spPr>
        <p:txBody>
          <a:bodyPr wrap="none" lIns="182880" tIns="48768" rIns="182880" bIns="45709" anchor="ctr" anchorCtr="0"/>
          <a:lstStyle>
            <a:defPPr>
              <a:defRPr kern="1200" smtId="4294967295"/>
            </a:defPPr>
          </a:lstStyle>
          <a:p>
            <a:pPr algn="ctr" defTabSz="3135215">
              <a:defRPr/>
            </a:pPr>
            <a:r>
              <a:rPr lang="en-US" sz="3000" b="1" dirty="0">
                <a:solidFill>
                  <a:schemeClr val="bg1"/>
                </a:solidFill>
                <a:latin typeface="Nunito" panose="00000500000000000000" pitchFamily="2" charset="0"/>
              </a:rPr>
              <a:t>QUALITATIVE RESULTS</a:t>
            </a:r>
          </a:p>
        </p:txBody>
      </p:sp>
      <p:sp>
        <p:nvSpPr>
          <p:cNvPr id="56" name="矩形 55">
            <a:extLst>
              <a:ext uri="{FF2B5EF4-FFF2-40B4-BE49-F238E27FC236}">
                <a16:creationId xmlns:a16="http://schemas.microsoft.com/office/drawing/2014/main" id="{4F08432A-64B4-1E45-A64F-8C7CE2B14BCE}"/>
              </a:ext>
            </a:extLst>
          </p:cNvPr>
          <p:cNvSpPr/>
          <p:nvPr/>
        </p:nvSpPr>
        <p:spPr>
          <a:xfrm>
            <a:off x="16705325" y="18265929"/>
            <a:ext cx="7293078" cy="3070071"/>
          </a:xfrm>
          <a:prstGeom prst="rect">
            <a:avLst/>
          </a:prstGeom>
        </p:spPr>
        <p:txBody>
          <a:bodyPr wrap="square">
            <a:spAutoFit/>
          </a:bodyPr>
          <a:lstStyle/>
          <a:p>
            <a:pPr marL="342900" indent="-342900" algn="just">
              <a:buFont typeface="Arial" panose="020B0604020202020204" pitchFamily="34" charset="0"/>
              <a:buChar char="•"/>
            </a:pPr>
            <a:r>
              <a:rPr lang="en" altLang="zh-CN" sz="2150" dirty="0">
                <a:latin typeface="Open Sans" panose="020B0606030504020204" pitchFamily="34" charset="0"/>
                <a:ea typeface="Open Sans" panose="020B0606030504020204" pitchFamily="34" charset="0"/>
                <a:cs typeface="Open Sans" panose="020B0606030504020204" pitchFamily="34" charset="0"/>
              </a:rPr>
              <a:t>The accuracy for ANN is not very high and increasing the number of layers does not improve the model performance much. </a:t>
            </a:r>
          </a:p>
          <a:p>
            <a:pPr marL="342900" indent="-342900" algn="just">
              <a:buFont typeface="Arial" panose="020B0604020202020204" pitchFamily="34" charset="0"/>
              <a:buChar char="•"/>
            </a:pPr>
            <a:r>
              <a:rPr lang="en" altLang="zh-CN" sz="2150" dirty="0">
                <a:latin typeface="Open Sans" panose="020B0606030504020204" pitchFamily="34" charset="0"/>
                <a:ea typeface="Open Sans" panose="020B0606030504020204" pitchFamily="34" charset="0"/>
                <a:cs typeface="Open Sans" panose="020B0606030504020204" pitchFamily="34" charset="0"/>
              </a:rPr>
              <a:t>For the CNN model, we tried 3 different training epochs. The best model has test accuracy 71% with18 epochs.</a:t>
            </a:r>
          </a:p>
          <a:p>
            <a:pPr marL="342900" indent="-342900" algn="just">
              <a:buFont typeface="Arial" panose="020B0604020202020204" pitchFamily="34" charset="0"/>
              <a:buChar char="•"/>
            </a:pPr>
            <a:r>
              <a:rPr lang="en" altLang="zh-CN" sz="2150" dirty="0">
                <a:latin typeface="Open Sans" panose="020B0606030504020204" pitchFamily="34" charset="0"/>
                <a:ea typeface="Open Sans" panose="020B0606030504020204" pitchFamily="34" charset="0"/>
                <a:cs typeface="Open Sans" panose="020B0606030504020204" pitchFamily="34" charset="0"/>
              </a:rPr>
              <a:t>For VGG16, which performs best and agrees with our expectation. We tried 2 different training epochs. The best model has test accuracy 81% with 10 epochs</a:t>
            </a:r>
          </a:p>
        </p:txBody>
      </p:sp>
      <p:grpSp>
        <p:nvGrpSpPr>
          <p:cNvPr id="70" name="组合 69">
            <a:extLst>
              <a:ext uri="{FF2B5EF4-FFF2-40B4-BE49-F238E27FC236}">
                <a16:creationId xmlns:a16="http://schemas.microsoft.com/office/drawing/2014/main" id="{E88AFDDF-18F4-0641-9A2A-3F1D2C1450B4}"/>
              </a:ext>
            </a:extLst>
          </p:cNvPr>
          <p:cNvGrpSpPr/>
          <p:nvPr/>
        </p:nvGrpSpPr>
        <p:grpSpPr>
          <a:xfrm>
            <a:off x="25087104" y="10591800"/>
            <a:ext cx="7221696" cy="2648990"/>
            <a:chOff x="25091922" y="10914610"/>
            <a:chExt cx="7221696" cy="2648990"/>
          </a:xfrm>
        </p:grpSpPr>
        <p:grpSp>
          <p:nvGrpSpPr>
            <p:cNvPr id="69" name="组合 68">
              <a:extLst>
                <a:ext uri="{FF2B5EF4-FFF2-40B4-BE49-F238E27FC236}">
                  <a16:creationId xmlns:a16="http://schemas.microsoft.com/office/drawing/2014/main" id="{C79D1FD1-15B5-614F-93FA-001A029396A1}"/>
                </a:ext>
              </a:extLst>
            </p:cNvPr>
            <p:cNvGrpSpPr/>
            <p:nvPr/>
          </p:nvGrpSpPr>
          <p:grpSpPr>
            <a:xfrm>
              <a:off x="25091922" y="10914610"/>
              <a:ext cx="7221696" cy="2648990"/>
              <a:chOff x="25091922" y="10914610"/>
              <a:chExt cx="7221696" cy="2648990"/>
            </a:xfrm>
          </p:grpSpPr>
          <p:grpSp>
            <p:nvGrpSpPr>
              <p:cNvPr id="65" name="组合 64">
                <a:extLst>
                  <a:ext uri="{FF2B5EF4-FFF2-40B4-BE49-F238E27FC236}">
                    <a16:creationId xmlns:a16="http://schemas.microsoft.com/office/drawing/2014/main" id="{C92DC4CB-A70D-D344-B943-858C35F3B17A}"/>
                  </a:ext>
                </a:extLst>
              </p:cNvPr>
              <p:cNvGrpSpPr/>
              <p:nvPr/>
            </p:nvGrpSpPr>
            <p:grpSpPr>
              <a:xfrm>
                <a:off x="25091922" y="10914610"/>
                <a:ext cx="7221696" cy="2648990"/>
                <a:chOff x="25091922" y="10914610"/>
                <a:chExt cx="7221696" cy="2648990"/>
              </a:xfrm>
            </p:grpSpPr>
            <p:grpSp>
              <p:nvGrpSpPr>
                <p:cNvPr id="63" name="组合 62">
                  <a:extLst>
                    <a:ext uri="{FF2B5EF4-FFF2-40B4-BE49-F238E27FC236}">
                      <a16:creationId xmlns:a16="http://schemas.microsoft.com/office/drawing/2014/main" id="{1634C58B-FDC5-D04B-BC5F-BABA471C44DA}"/>
                    </a:ext>
                  </a:extLst>
                </p:cNvPr>
                <p:cNvGrpSpPr/>
                <p:nvPr/>
              </p:nvGrpSpPr>
              <p:grpSpPr>
                <a:xfrm>
                  <a:off x="25091922" y="11392378"/>
                  <a:ext cx="7221696" cy="2171222"/>
                  <a:chOff x="25069800" y="10744200"/>
                  <a:chExt cx="7788579" cy="2315742"/>
                </a:xfrm>
              </p:grpSpPr>
              <p:pic>
                <p:nvPicPr>
                  <p:cNvPr id="58" name="图片 57">
                    <a:extLst>
                      <a:ext uri="{FF2B5EF4-FFF2-40B4-BE49-F238E27FC236}">
                        <a16:creationId xmlns:a16="http://schemas.microsoft.com/office/drawing/2014/main" id="{C8954480-95DB-194C-B0DF-C1C5CA8C8EDF}"/>
                      </a:ext>
                    </a:extLst>
                  </p:cNvPr>
                  <p:cNvPicPr>
                    <a:picLocks noChangeAspect="1"/>
                  </p:cNvPicPr>
                  <p:nvPr/>
                </p:nvPicPr>
                <p:blipFill rotWithShape="1">
                  <a:blip r:embed="rId14"/>
                  <a:srcRect b="17081"/>
                  <a:stretch/>
                </p:blipFill>
                <p:spPr>
                  <a:xfrm>
                    <a:off x="25069800" y="10744200"/>
                    <a:ext cx="2811521" cy="2297553"/>
                  </a:xfrm>
                  <a:prstGeom prst="rect">
                    <a:avLst/>
                  </a:prstGeom>
                </p:spPr>
              </p:pic>
              <p:pic>
                <p:nvPicPr>
                  <p:cNvPr id="59" name="图片 58">
                    <a:extLst>
                      <a:ext uri="{FF2B5EF4-FFF2-40B4-BE49-F238E27FC236}">
                        <a16:creationId xmlns:a16="http://schemas.microsoft.com/office/drawing/2014/main" id="{6FBCE10A-18D5-6741-8DD4-29C438752EC6}"/>
                      </a:ext>
                    </a:extLst>
                  </p:cNvPr>
                  <p:cNvPicPr>
                    <a:picLocks noChangeAspect="1"/>
                  </p:cNvPicPr>
                  <p:nvPr/>
                </p:nvPicPr>
                <p:blipFill rotWithShape="1">
                  <a:blip r:embed="rId15"/>
                  <a:srcRect b="16353"/>
                  <a:stretch/>
                </p:blipFill>
                <p:spPr>
                  <a:xfrm>
                    <a:off x="27603329" y="10762389"/>
                    <a:ext cx="2798505" cy="2297553"/>
                  </a:xfrm>
                  <a:prstGeom prst="rect">
                    <a:avLst/>
                  </a:prstGeom>
                </p:spPr>
              </p:pic>
              <p:pic>
                <p:nvPicPr>
                  <p:cNvPr id="61" name="图片 60">
                    <a:extLst>
                      <a:ext uri="{FF2B5EF4-FFF2-40B4-BE49-F238E27FC236}">
                        <a16:creationId xmlns:a16="http://schemas.microsoft.com/office/drawing/2014/main" id="{1BCBD2B0-CE55-404E-8824-A4E801D881DE}"/>
                      </a:ext>
                    </a:extLst>
                  </p:cNvPr>
                  <p:cNvPicPr>
                    <a:picLocks noChangeAspect="1"/>
                  </p:cNvPicPr>
                  <p:nvPr/>
                </p:nvPicPr>
                <p:blipFill rotWithShape="1">
                  <a:blip r:embed="rId16"/>
                  <a:srcRect b="14032"/>
                  <a:stretch/>
                </p:blipFill>
                <p:spPr>
                  <a:xfrm>
                    <a:off x="30182415" y="10744311"/>
                    <a:ext cx="2675964" cy="2315631"/>
                  </a:xfrm>
                  <a:prstGeom prst="rect">
                    <a:avLst/>
                  </a:prstGeom>
                </p:spPr>
              </p:pic>
            </p:grpSp>
            <p:sp>
              <p:nvSpPr>
                <p:cNvPr id="66" name="文本框 65">
                  <a:extLst>
                    <a:ext uri="{FF2B5EF4-FFF2-40B4-BE49-F238E27FC236}">
                      <a16:creationId xmlns:a16="http://schemas.microsoft.com/office/drawing/2014/main" id="{FBE8AE40-CE9F-094E-B5BF-A8723E91BDD6}"/>
                    </a:ext>
                  </a:extLst>
                </p:cNvPr>
                <p:cNvSpPr txBox="1"/>
                <p:nvPr/>
              </p:nvSpPr>
              <p:spPr>
                <a:xfrm>
                  <a:off x="25969848" y="10914610"/>
                  <a:ext cx="851035" cy="769441"/>
                </a:xfrm>
                <a:prstGeom prst="rect">
                  <a:avLst/>
                </a:prstGeom>
                <a:noFill/>
              </p:spPr>
              <p:txBody>
                <a:bodyPr wrap="square" rtlCol="0">
                  <a:spAutoFit/>
                </a:bodyPr>
                <a:lstStyle/>
                <a:p>
                  <a:pPr algn="ctr"/>
                  <a:r>
                    <a:rPr lang="en-US" altLang="zh-CN" sz="2200" b="1" dirty="0">
                      <a:latin typeface="Open Sans" panose="020B0606030504020204" pitchFamily="34" charset="0"/>
                      <a:ea typeface="Open Sans" panose="020B0606030504020204" pitchFamily="34" charset="0"/>
                      <a:cs typeface="Open Sans" panose="020B0606030504020204" pitchFamily="34" charset="0"/>
                    </a:rPr>
                    <a:t>I</a:t>
                  </a:r>
                </a:p>
                <a:p>
                  <a:pPr marL="342900" indent="-342900" algn="ctr">
                    <a:buFont typeface="Arial" panose="020B0604020202020204" pitchFamily="34" charset="0"/>
                    <a:buChar char="•"/>
                  </a:pPr>
                  <a:endParaRPr lang="en-US" altLang="zh-CN" sz="2200" b="1"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67" name="文本框 66">
                <a:extLst>
                  <a:ext uri="{FF2B5EF4-FFF2-40B4-BE49-F238E27FC236}">
                    <a16:creationId xmlns:a16="http://schemas.microsoft.com/office/drawing/2014/main" id="{54D0996F-03E5-9A4B-BCED-6B79AF7832B8}"/>
                  </a:ext>
                </a:extLst>
              </p:cNvPr>
              <p:cNvSpPr txBox="1"/>
              <p:nvPr/>
            </p:nvSpPr>
            <p:spPr>
              <a:xfrm>
                <a:off x="28312942" y="10961491"/>
                <a:ext cx="851035" cy="430887"/>
              </a:xfrm>
              <a:prstGeom prst="rect">
                <a:avLst/>
              </a:prstGeom>
              <a:noFill/>
            </p:spPr>
            <p:txBody>
              <a:bodyPr wrap="square" rtlCol="0">
                <a:spAutoFit/>
              </a:bodyPr>
              <a:lstStyle/>
              <a:p>
                <a:pPr algn="ctr"/>
                <a:r>
                  <a:rPr lang="en-US" altLang="zh-CN" sz="2200" b="1" dirty="0">
                    <a:latin typeface="Open Sans" panose="020B0606030504020204" pitchFamily="34" charset="0"/>
                    <a:ea typeface="Open Sans" panose="020B0606030504020204" pitchFamily="34" charset="0"/>
                    <a:cs typeface="Open Sans" panose="020B0606030504020204" pitchFamily="34" charset="0"/>
                  </a:rPr>
                  <a:t>II</a:t>
                </a:r>
              </a:p>
            </p:txBody>
          </p:sp>
        </p:grpSp>
        <p:sp>
          <p:nvSpPr>
            <p:cNvPr id="68" name="文本框 67">
              <a:extLst>
                <a:ext uri="{FF2B5EF4-FFF2-40B4-BE49-F238E27FC236}">
                  <a16:creationId xmlns:a16="http://schemas.microsoft.com/office/drawing/2014/main" id="{5CBF3BB1-600F-8746-9C9F-6AAFE7CDDA40}"/>
                </a:ext>
              </a:extLst>
            </p:cNvPr>
            <p:cNvSpPr txBox="1"/>
            <p:nvPr/>
          </p:nvSpPr>
          <p:spPr>
            <a:xfrm>
              <a:off x="30644004" y="10962736"/>
              <a:ext cx="851035" cy="430887"/>
            </a:xfrm>
            <a:prstGeom prst="rect">
              <a:avLst/>
            </a:prstGeom>
            <a:noFill/>
          </p:spPr>
          <p:txBody>
            <a:bodyPr wrap="square" rtlCol="0">
              <a:spAutoFit/>
            </a:bodyPr>
            <a:lstStyle/>
            <a:p>
              <a:pPr algn="ctr"/>
              <a:r>
                <a:rPr lang="en-US" altLang="zh-CN" sz="2200" b="1" dirty="0">
                  <a:latin typeface="Open Sans" panose="020B0606030504020204" pitchFamily="34" charset="0"/>
                  <a:ea typeface="Open Sans" panose="020B0606030504020204" pitchFamily="34" charset="0"/>
                  <a:cs typeface="Open Sans" panose="020B0606030504020204" pitchFamily="34" charset="0"/>
                </a:rPr>
                <a:t>III</a:t>
              </a:r>
            </a:p>
          </p:txBody>
        </p:sp>
      </p:grpSp>
      <p:graphicFrame>
        <p:nvGraphicFramePr>
          <p:cNvPr id="71" name="表格 70">
            <a:extLst>
              <a:ext uri="{FF2B5EF4-FFF2-40B4-BE49-F238E27FC236}">
                <a16:creationId xmlns:a16="http://schemas.microsoft.com/office/drawing/2014/main" id="{D31E4735-82D4-7944-B977-55680270A9FD}"/>
              </a:ext>
            </a:extLst>
          </p:cNvPr>
          <p:cNvGraphicFramePr>
            <a:graphicFrameLocks noGrp="1"/>
          </p:cNvGraphicFramePr>
          <p:nvPr>
            <p:extLst>
              <p:ext uri="{D42A27DB-BD31-4B8C-83A1-F6EECF244321}">
                <p14:modId xmlns:p14="http://schemas.microsoft.com/office/powerpoint/2010/main" val="3351536482"/>
              </p:ext>
            </p:extLst>
          </p:nvPr>
        </p:nvGraphicFramePr>
        <p:xfrm>
          <a:off x="25298400" y="13411200"/>
          <a:ext cx="6744966" cy="1976337"/>
        </p:xfrm>
        <a:graphic>
          <a:graphicData uri="http://schemas.openxmlformats.org/drawingml/2006/table">
            <a:tbl>
              <a:tblPr firstRow="1" bandRow="1">
                <a:tableStyleId>{D7AC3CCA-C797-4891-BE02-D94E43425B78}</a:tableStyleId>
              </a:tblPr>
              <a:tblGrid>
                <a:gridCol w="2248322">
                  <a:extLst>
                    <a:ext uri="{9D8B030D-6E8A-4147-A177-3AD203B41FA5}">
                      <a16:colId xmlns:a16="http://schemas.microsoft.com/office/drawing/2014/main" val="2124220728"/>
                    </a:ext>
                  </a:extLst>
                </a:gridCol>
                <a:gridCol w="2248322">
                  <a:extLst>
                    <a:ext uri="{9D8B030D-6E8A-4147-A177-3AD203B41FA5}">
                      <a16:colId xmlns:a16="http://schemas.microsoft.com/office/drawing/2014/main" val="3402266041"/>
                    </a:ext>
                  </a:extLst>
                </a:gridCol>
                <a:gridCol w="2248322">
                  <a:extLst>
                    <a:ext uri="{9D8B030D-6E8A-4147-A177-3AD203B41FA5}">
                      <a16:colId xmlns:a16="http://schemas.microsoft.com/office/drawing/2014/main" val="110084779"/>
                    </a:ext>
                  </a:extLst>
                </a:gridCol>
              </a:tblGrid>
              <a:tr h="389613">
                <a:tc>
                  <a:txBody>
                    <a:bodyPr/>
                    <a:lstStyle/>
                    <a:p>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Actual Label</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Predicted Label</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8009505"/>
                  </a:ext>
                </a:extLst>
              </a:tr>
              <a:tr h="526699">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I</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Horse</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Cow</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1996272"/>
                  </a:ext>
                </a:extLst>
              </a:tr>
              <a:tr h="526699">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II</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Cow</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Cow</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0430099"/>
                  </a:ext>
                </a:extLst>
              </a:tr>
              <a:tr h="526699">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III</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Sheep</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altLang="zh-CN"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Sheep</a:t>
                      </a:r>
                      <a:endParaRPr lang="zh-CN" altLang="en-US" sz="2000" kern="1200" dirty="0">
                        <a:solidFill>
                          <a:schemeClr val="tx1"/>
                        </a:solidFill>
                        <a:latin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58178260"/>
                  </a:ext>
                </a:extLst>
              </a:tr>
            </a:tbl>
          </a:graphicData>
        </a:graphic>
      </p:graphicFrame>
      <p:sp>
        <p:nvSpPr>
          <p:cNvPr id="75" name="TextBox 19">
            <a:extLst>
              <a:ext uri="{FF2B5EF4-FFF2-40B4-BE49-F238E27FC236}">
                <a16:creationId xmlns:a16="http://schemas.microsoft.com/office/drawing/2014/main" id="{8B28B7A6-1580-2245-B82A-DBDFF7A5D204}"/>
              </a:ext>
            </a:extLst>
          </p:cNvPr>
          <p:cNvSpPr txBox="1">
            <a:spLocks noChangeArrowheads="1"/>
          </p:cNvSpPr>
          <p:nvPr/>
        </p:nvSpPr>
        <p:spPr bwMode="auto">
          <a:xfrm>
            <a:off x="25040076" y="15771688"/>
            <a:ext cx="7293077" cy="175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r>
              <a:rPr lang="en" altLang="zh-CN" sz="2200" dirty="0">
                <a:latin typeface="Open Sans" panose="020B0606030504020204" pitchFamily="34" charset="0"/>
                <a:ea typeface="Open Sans" panose="020B0606030504020204" pitchFamily="34" charset="0"/>
                <a:cs typeface="Open Sans" panose="020B0606030504020204" pitchFamily="34" charset="0"/>
              </a:rPr>
              <a:t>We found that this model would misclassify sheep as horse or horse as cow, because some of them have the same color and the images also have similar background (i.e., grass). It may perform better on other animals. Overall, our model is good.</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tuitivecerulean|09-2018"/>
</p:tagLst>
</file>

<file path=ppt/theme/theme1.xml><?xml version="1.0" encoding="utf-8"?>
<a:theme xmlns:a="http://schemas.openxmlformats.org/drawingml/2006/main" name="Default Design">
  <a:themeElements>
    <a:clrScheme name="自定义 1">
      <a:dk1>
        <a:sysClr val="windowText" lastClr="000000"/>
      </a:dk1>
      <a:lt1>
        <a:sysClr val="window" lastClr="FFFFFF"/>
      </a:lt1>
      <a:dk2>
        <a:srgbClr val="244061"/>
      </a:dk2>
      <a:lt2>
        <a:srgbClr val="FFFFFF"/>
      </a:lt2>
      <a:accent1>
        <a:srgbClr val="244061"/>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262</TotalTime>
  <Words>538</Words>
  <Application>Microsoft Macintosh PowerPoint</Application>
  <PresentationFormat>自定义</PresentationFormat>
  <Paragraphs>65</Paragraphs>
  <Slides>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Open Sans</vt:lpstr>
      <vt:lpstr>Arial</vt:lpstr>
      <vt:lpstr>Nunito</vt:lpstr>
      <vt:lpstr>Default Design</vt:lpstr>
      <vt:lpstr>PowerPoint 演示文稿</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scientific poster</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Zheng, Hongyang</cp:lastModifiedBy>
  <cp:revision>55</cp:revision>
  <dcterms:modified xsi:type="dcterms:W3CDTF">2019-11-28T02:57:23Z</dcterms:modified>
  <cp:category>research posters template</cp:category>
</cp:coreProperties>
</file>